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rawings/drawing2.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5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ata\Kalum_2009\analysis_report\KalumTSARgraph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ata\Kalum_2009\analysis_report\KalumTSARgraphs.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newton\s63016\!Workgrp\Analysts\dyoung\Draft_Reports\TSA\RPR\10_KAL\TSR_2010_Final\Final_Tech_Summary\10ts10TSAR_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manualLayout>
          <c:layoutTarget val="inner"/>
          <c:xMode val="edge"/>
          <c:yMode val="edge"/>
          <c:x val="7.9446153215223164E-2"/>
          <c:y val="7.5501312335957985E-2"/>
          <c:w val="0.89122539370078779"/>
          <c:h val="0.74620873861356485"/>
        </c:manualLayout>
      </c:layout>
      <c:barChart>
        <c:barDir val="col"/>
        <c:grouping val="stacked"/>
        <c:ser>
          <c:idx val="0"/>
          <c:order val="0"/>
          <c:tx>
            <c:strRef>
              <c:f>'Landbase Data'!$B$81</c:f>
              <c:strCache>
                <c:ptCount val="1"/>
                <c:pt idx="0">
                  <c:v>THLB</c:v>
                </c:pt>
              </c:strCache>
            </c:strRef>
          </c:tx>
          <c:spPr>
            <a:solidFill>
              <a:srgbClr val="FFFF99"/>
            </a:solidFill>
            <a:ln>
              <a:solidFill>
                <a:srgbClr val="000000"/>
              </a:solidFill>
            </a:ln>
          </c:spPr>
          <c:cat>
            <c:numRef>
              <c:f>'Landbase Data'!$A$82:$A$117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numCache>
            </c:numRef>
          </c:cat>
          <c:val>
            <c:numRef>
              <c:f>'Landbase Data'!$B$82:$B$117</c:f>
              <c:numCache>
                <c:formatCode>General</c:formatCode>
                <c:ptCount val="36"/>
                <c:pt idx="0">
                  <c:v>4300.00294039663</c:v>
                </c:pt>
                <c:pt idx="1">
                  <c:v>6708.1545905944704</c:v>
                </c:pt>
                <c:pt idx="2">
                  <c:v>11778.443991275704</c:v>
                </c:pt>
                <c:pt idx="3">
                  <c:v>14493.457923514341</c:v>
                </c:pt>
                <c:pt idx="4">
                  <c:v>2589.1496896285294</c:v>
                </c:pt>
                <c:pt idx="5">
                  <c:v>564.28992378703003</c:v>
                </c:pt>
                <c:pt idx="6">
                  <c:v>444.96225243554102</c:v>
                </c:pt>
                <c:pt idx="7">
                  <c:v>838.48044139241847</c:v>
                </c:pt>
                <c:pt idx="8">
                  <c:v>1487.4630577477969</c:v>
                </c:pt>
                <c:pt idx="9">
                  <c:v>1668.6560042268798</c:v>
                </c:pt>
                <c:pt idx="10">
                  <c:v>656.55711539635797</c:v>
                </c:pt>
                <c:pt idx="11">
                  <c:v>853.89699264775595</c:v>
                </c:pt>
                <c:pt idx="12">
                  <c:v>461.81122371280696</c:v>
                </c:pt>
                <c:pt idx="13">
                  <c:v>353.97709695503193</c:v>
                </c:pt>
                <c:pt idx="14">
                  <c:v>485.25540167691298</c:v>
                </c:pt>
                <c:pt idx="15">
                  <c:v>296.13265914725264</c:v>
                </c:pt>
                <c:pt idx="16">
                  <c:v>209.79807145502627</c:v>
                </c:pt>
                <c:pt idx="17">
                  <c:v>368.389055686532</c:v>
                </c:pt>
                <c:pt idx="18">
                  <c:v>499.04404802455463</c:v>
                </c:pt>
                <c:pt idx="19">
                  <c:v>375.30837375915769</c:v>
                </c:pt>
                <c:pt idx="20">
                  <c:v>1001.4546696824174</c:v>
                </c:pt>
                <c:pt idx="21">
                  <c:v>3300.15900610063</c:v>
                </c:pt>
                <c:pt idx="22">
                  <c:v>610.58803041798353</c:v>
                </c:pt>
                <c:pt idx="23">
                  <c:v>718.76181406128899</c:v>
                </c:pt>
                <c:pt idx="24">
                  <c:v>407.84735503300902</c:v>
                </c:pt>
                <c:pt idx="25">
                  <c:v>1140.5239884407711</c:v>
                </c:pt>
                <c:pt idx="26">
                  <c:v>1673.9042000584798</c:v>
                </c:pt>
                <c:pt idx="27">
                  <c:v>927.07206436045897</c:v>
                </c:pt>
                <c:pt idx="28">
                  <c:v>1627.2861729296201</c:v>
                </c:pt>
                <c:pt idx="29">
                  <c:v>695.88843566532853</c:v>
                </c:pt>
                <c:pt idx="30">
                  <c:v>1919.4578823951101</c:v>
                </c:pt>
                <c:pt idx="31">
                  <c:v>17848.137741962601</c:v>
                </c:pt>
                <c:pt idx="32">
                  <c:v>1215.6614828420054</c:v>
                </c:pt>
                <c:pt idx="33">
                  <c:v>1193.5702208379992</c:v>
                </c:pt>
                <c:pt idx="34">
                  <c:v>1112.7658321492911</c:v>
                </c:pt>
              </c:numCache>
            </c:numRef>
          </c:val>
        </c:ser>
        <c:ser>
          <c:idx val="1"/>
          <c:order val="1"/>
          <c:tx>
            <c:strRef>
              <c:f>'Landbase Data'!$C$81</c:f>
              <c:strCache>
                <c:ptCount val="1"/>
                <c:pt idx="0">
                  <c:v>Outside THLB</c:v>
                </c:pt>
              </c:strCache>
            </c:strRef>
          </c:tx>
          <c:spPr>
            <a:solidFill>
              <a:srgbClr val="C0504D">
                <a:lumMod val="50000"/>
              </a:srgbClr>
            </a:solidFill>
            <a:ln w="3175">
              <a:solidFill>
                <a:srgbClr val="000000"/>
              </a:solidFill>
            </a:ln>
          </c:spPr>
          <c:cat>
            <c:numRef>
              <c:f>'Landbase Data'!$A$82:$A$117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numCache>
            </c:numRef>
          </c:cat>
          <c:val>
            <c:numRef>
              <c:f>'Landbase Data'!$C$82:$C$117</c:f>
              <c:numCache>
                <c:formatCode>General</c:formatCode>
                <c:ptCount val="36"/>
                <c:pt idx="0">
                  <c:v>1242.04069300181</c:v>
                </c:pt>
                <c:pt idx="1">
                  <c:v>2087.0164178039722</c:v>
                </c:pt>
                <c:pt idx="2">
                  <c:v>4158.7560530601904</c:v>
                </c:pt>
                <c:pt idx="3">
                  <c:v>6912.4107565636414</c:v>
                </c:pt>
                <c:pt idx="4">
                  <c:v>2213.7750299026898</c:v>
                </c:pt>
                <c:pt idx="5">
                  <c:v>371.17077582234498</c:v>
                </c:pt>
                <c:pt idx="6">
                  <c:v>873.49865440039753</c:v>
                </c:pt>
                <c:pt idx="7">
                  <c:v>2074.1856990372698</c:v>
                </c:pt>
                <c:pt idx="8">
                  <c:v>2288.7773953772212</c:v>
                </c:pt>
                <c:pt idx="9">
                  <c:v>2186.3344588590512</c:v>
                </c:pt>
                <c:pt idx="10">
                  <c:v>1125.8943820645798</c:v>
                </c:pt>
                <c:pt idx="11">
                  <c:v>1482.8569821569299</c:v>
                </c:pt>
                <c:pt idx="12">
                  <c:v>571.81753195125498</c:v>
                </c:pt>
                <c:pt idx="13">
                  <c:v>619.46358195121695</c:v>
                </c:pt>
                <c:pt idx="14">
                  <c:v>828.73533094028289</c:v>
                </c:pt>
                <c:pt idx="15">
                  <c:v>520.50129163399697</c:v>
                </c:pt>
                <c:pt idx="16">
                  <c:v>728.79383772467145</c:v>
                </c:pt>
                <c:pt idx="17">
                  <c:v>349.02683943065603</c:v>
                </c:pt>
                <c:pt idx="18">
                  <c:v>721.37050881138794</c:v>
                </c:pt>
                <c:pt idx="19">
                  <c:v>475.48842858459199</c:v>
                </c:pt>
                <c:pt idx="20">
                  <c:v>737.70405727070272</c:v>
                </c:pt>
                <c:pt idx="21">
                  <c:v>4374.326696243209</c:v>
                </c:pt>
                <c:pt idx="22">
                  <c:v>2938.6294289570187</c:v>
                </c:pt>
                <c:pt idx="23">
                  <c:v>902.27452578246096</c:v>
                </c:pt>
                <c:pt idx="24">
                  <c:v>496.04058481074685</c:v>
                </c:pt>
                <c:pt idx="25">
                  <c:v>1318.4214537467469</c:v>
                </c:pt>
                <c:pt idx="26">
                  <c:v>2248.1793667383922</c:v>
                </c:pt>
                <c:pt idx="27">
                  <c:v>941.72987782704354</c:v>
                </c:pt>
                <c:pt idx="28">
                  <c:v>1070.87616046882</c:v>
                </c:pt>
                <c:pt idx="29">
                  <c:v>2121.78419773311</c:v>
                </c:pt>
                <c:pt idx="30">
                  <c:v>1218.9099595970711</c:v>
                </c:pt>
                <c:pt idx="31">
                  <c:v>16292.856834599741</c:v>
                </c:pt>
                <c:pt idx="32">
                  <c:v>3473.739485907955</c:v>
                </c:pt>
                <c:pt idx="33">
                  <c:v>2382.9220973260399</c:v>
                </c:pt>
                <c:pt idx="34">
                  <c:v>1141.26750281165</c:v>
                </c:pt>
              </c:numCache>
            </c:numRef>
          </c:val>
        </c:ser>
        <c:overlap val="100"/>
        <c:axId val="115317760"/>
        <c:axId val="115356800"/>
      </c:barChart>
      <c:catAx>
        <c:axId val="115317760"/>
        <c:scaling>
          <c:orientation val="minMax"/>
        </c:scaling>
        <c:axPos val="b"/>
        <c:title>
          <c:tx>
            <c:rich>
              <a:bodyPr/>
              <a:lstStyle/>
              <a:p>
                <a:pPr>
                  <a:defRPr sz="925" b="0" i="0" u="none" strike="noStrike" baseline="0">
                    <a:solidFill>
                      <a:srgbClr val="000000"/>
                    </a:solidFill>
                    <a:latin typeface="Arial"/>
                    <a:ea typeface="Arial"/>
                    <a:cs typeface="Arial"/>
                  </a:defRPr>
                </a:pPr>
                <a:r>
                  <a:rPr lang="en-CA"/>
                  <a:t>stand age in 10-year classes</a:t>
                </a:r>
              </a:p>
            </c:rich>
          </c:tx>
          <c:layout>
            <c:manualLayout>
              <c:xMode val="edge"/>
              <c:yMode val="edge"/>
              <c:x val="0.39256623195539064"/>
              <c:y val="0.90816519993822831"/>
            </c:manualLayout>
          </c:layout>
          <c:spPr>
            <a:noFill/>
            <a:ln w="25400">
              <a:noFill/>
            </a:ln>
          </c:spPr>
        </c:title>
        <c:numFmt formatCode="General" sourceLinked="1"/>
        <c:majorTickMark val="none"/>
        <c:tickLblPos val="nextTo"/>
        <c:spPr>
          <a:ln w="3175">
            <a:solidFill>
              <a:srgbClr val="000000"/>
            </a:solidFill>
            <a:prstDash val="solid"/>
          </a:ln>
        </c:spPr>
        <c:txPr>
          <a:bodyPr rot="0" vert="horz"/>
          <a:lstStyle/>
          <a:p>
            <a:pPr>
              <a:defRPr sz="925" b="0" i="0" u="none" strike="noStrike" baseline="0">
                <a:solidFill>
                  <a:srgbClr val="000000"/>
                </a:solidFill>
                <a:latin typeface="Arial"/>
                <a:ea typeface="Arial"/>
                <a:cs typeface="Arial"/>
              </a:defRPr>
            </a:pPr>
            <a:endParaRPr lang="en-US"/>
          </a:p>
        </c:txPr>
        <c:crossAx val="115356800"/>
        <c:crosses val="autoZero"/>
        <c:auto val="1"/>
        <c:lblAlgn val="ctr"/>
        <c:lblOffset val="100"/>
        <c:tickLblSkip val="5"/>
        <c:tickMarkSkip val="5"/>
      </c:catAx>
      <c:valAx>
        <c:axId val="115356800"/>
        <c:scaling>
          <c:orientation val="minMax"/>
        </c:scaling>
        <c:axPos val="l"/>
        <c:title>
          <c:tx>
            <c:rich>
              <a:bodyPr rot="0" vert="horz"/>
              <a:lstStyle/>
              <a:p>
                <a:pPr>
                  <a:defRPr sz="925" b="0" i="0" u="none" strike="noStrike" baseline="0">
                    <a:solidFill>
                      <a:srgbClr val="000000"/>
                    </a:solidFill>
                    <a:latin typeface="Arial"/>
                    <a:ea typeface="Arial"/>
                    <a:cs typeface="Arial"/>
                  </a:defRPr>
                </a:pPr>
                <a:r>
                  <a:rPr lang="en-CA"/>
                  <a:t>area ('000s ha)</a:t>
                </a:r>
              </a:p>
            </c:rich>
          </c:tx>
          <c:layout>
            <c:manualLayout>
              <c:xMode val="edge"/>
              <c:yMode val="edge"/>
              <c:x val="1.0929297900262481E-3"/>
              <c:y val="1.7631619576964611E-4"/>
            </c:manualLayout>
          </c:layout>
          <c:spPr>
            <a:noFill/>
            <a:ln w="25400">
              <a:noFill/>
            </a:ln>
          </c:spPr>
        </c:title>
        <c:numFmt formatCode="#,##0" sourceLinked="0"/>
        <c:tickLblPos val="nextTo"/>
        <c:spPr>
          <a:ln w="3175">
            <a:solidFill>
              <a:srgbClr val="000000"/>
            </a:solidFill>
            <a:prstDash val="solid"/>
          </a:ln>
        </c:spPr>
        <c:txPr>
          <a:bodyPr rot="0" vert="horz"/>
          <a:lstStyle/>
          <a:p>
            <a:pPr>
              <a:defRPr sz="925" b="0" i="0" u="none" strike="noStrike" baseline="0">
                <a:solidFill>
                  <a:srgbClr val="000000"/>
                </a:solidFill>
                <a:latin typeface="Arial"/>
                <a:ea typeface="Arial"/>
                <a:cs typeface="Arial"/>
              </a:defRPr>
            </a:pPr>
            <a:endParaRPr lang="en-US"/>
          </a:p>
        </c:txPr>
        <c:crossAx val="115317760"/>
        <c:crossesAt val="1"/>
        <c:crossBetween val="between"/>
        <c:dispUnits>
          <c:builtInUnit val="thousands"/>
        </c:dispUnits>
      </c:valAx>
      <c:spPr>
        <a:noFill/>
        <a:ln w="25400">
          <a:noFill/>
        </a:ln>
      </c:spPr>
    </c:plotArea>
    <c:legend>
      <c:legendPos val="r"/>
      <c:layout>
        <c:manualLayout>
          <c:xMode val="edge"/>
          <c:yMode val="edge"/>
          <c:x val="9.462803477690325E-2"/>
          <c:y val="0.13509649529103251"/>
          <c:w val="0.17316606349520094"/>
          <c:h val="0.11677537506982323"/>
        </c:manualLayout>
      </c:layout>
      <c:spPr>
        <a:solidFill>
          <a:srgbClr val="FFFFFF"/>
        </a:solidFill>
        <a:ln w="25400">
          <a:noFill/>
        </a:ln>
      </c:spPr>
      <c:txPr>
        <a:bodyPr/>
        <a:lstStyle/>
        <a:p>
          <a:pPr>
            <a:defRPr sz="82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noFill/>
      <a:prstDash val="solid"/>
    </a:ln>
  </c:spPr>
  <c:txPr>
    <a:bodyPr/>
    <a:lstStyle/>
    <a:p>
      <a:pPr>
        <a:defRPr sz="900"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manualLayout>
          <c:layoutTarget val="inner"/>
          <c:xMode val="edge"/>
          <c:yMode val="edge"/>
          <c:x val="0.12243584135316421"/>
          <c:y val="0.29583408655973975"/>
          <c:w val="0.84978855994152069"/>
          <c:h val="0.62500254314185844"/>
        </c:manualLayout>
      </c:layout>
      <c:scatterChart>
        <c:scatterStyle val="lineMarker"/>
        <c:ser>
          <c:idx val="0"/>
          <c:order val="0"/>
          <c:tx>
            <c:strRef>
              <c:f>'Harvest Data'!$K$49</c:f>
              <c:strCache>
                <c:ptCount val="1"/>
                <c:pt idx="0">
                  <c:v>Base Case</c:v>
                </c:pt>
              </c:strCache>
            </c:strRef>
          </c:tx>
          <c:marker>
            <c:symbol val="none"/>
          </c:marker>
          <c:xVal>
            <c:numRef>
              <c:f>'Harvest Data'!$A$50:$A$99</c:f>
              <c:numCache>
                <c:formatCode>General</c:formatCode>
                <c:ptCount val="50"/>
                <c:pt idx="0">
                  <c:v>1.0000000000000234E-4</c:v>
                </c:pt>
                <c:pt idx="1">
                  <c:v>1</c:v>
                </c:pt>
                <c:pt idx="2">
                  <c:v>1.0001</c:v>
                </c:pt>
                <c:pt idx="3">
                  <c:v>2</c:v>
                </c:pt>
                <c:pt idx="4">
                  <c:v>2.0001000000000002</c:v>
                </c:pt>
                <c:pt idx="5">
                  <c:v>3</c:v>
                </c:pt>
                <c:pt idx="6">
                  <c:v>3.0001000000000002</c:v>
                </c:pt>
                <c:pt idx="7">
                  <c:v>4</c:v>
                </c:pt>
                <c:pt idx="8">
                  <c:v>4.0000999999999998</c:v>
                </c:pt>
                <c:pt idx="9">
                  <c:v>5</c:v>
                </c:pt>
                <c:pt idx="10">
                  <c:v>5.0000999999999998</c:v>
                </c:pt>
                <c:pt idx="11">
                  <c:v>6</c:v>
                </c:pt>
                <c:pt idx="12">
                  <c:v>6.0000999999999998</c:v>
                </c:pt>
                <c:pt idx="13">
                  <c:v>7</c:v>
                </c:pt>
                <c:pt idx="14">
                  <c:v>7.0000999999999998</c:v>
                </c:pt>
                <c:pt idx="15">
                  <c:v>8</c:v>
                </c:pt>
                <c:pt idx="16">
                  <c:v>8.0001000000000015</c:v>
                </c:pt>
                <c:pt idx="17">
                  <c:v>9</c:v>
                </c:pt>
                <c:pt idx="18">
                  <c:v>9.0001000000000015</c:v>
                </c:pt>
                <c:pt idx="19">
                  <c:v>10</c:v>
                </c:pt>
                <c:pt idx="20">
                  <c:v>10.0001</c:v>
                </c:pt>
                <c:pt idx="21">
                  <c:v>11</c:v>
                </c:pt>
                <c:pt idx="22">
                  <c:v>11.0001</c:v>
                </c:pt>
                <c:pt idx="23">
                  <c:v>12</c:v>
                </c:pt>
                <c:pt idx="24">
                  <c:v>12.0001</c:v>
                </c:pt>
                <c:pt idx="25">
                  <c:v>13</c:v>
                </c:pt>
                <c:pt idx="26">
                  <c:v>13.0001</c:v>
                </c:pt>
                <c:pt idx="27">
                  <c:v>14</c:v>
                </c:pt>
                <c:pt idx="28">
                  <c:v>14.0001</c:v>
                </c:pt>
                <c:pt idx="29">
                  <c:v>15</c:v>
                </c:pt>
                <c:pt idx="30">
                  <c:v>15.0001</c:v>
                </c:pt>
                <c:pt idx="31">
                  <c:v>16</c:v>
                </c:pt>
                <c:pt idx="32">
                  <c:v>16.0001</c:v>
                </c:pt>
                <c:pt idx="33">
                  <c:v>17</c:v>
                </c:pt>
                <c:pt idx="34">
                  <c:v>17.0001</c:v>
                </c:pt>
                <c:pt idx="35">
                  <c:v>18</c:v>
                </c:pt>
                <c:pt idx="36">
                  <c:v>18.0001</c:v>
                </c:pt>
                <c:pt idx="37">
                  <c:v>19</c:v>
                </c:pt>
                <c:pt idx="38">
                  <c:v>19.0001</c:v>
                </c:pt>
                <c:pt idx="39">
                  <c:v>20</c:v>
                </c:pt>
                <c:pt idx="40">
                  <c:v>20.0001</c:v>
                </c:pt>
                <c:pt idx="41">
                  <c:v>21</c:v>
                </c:pt>
                <c:pt idx="42">
                  <c:v>21.0001</c:v>
                </c:pt>
                <c:pt idx="43">
                  <c:v>22</c:v>
                </c:pt>
                <c:pt idx="44">
                  <c:v>22.0001</c:v>
                </c:pt>
                <c:pt idx="45">
                  <c:v>23</c:v>
                </c:pt>
                <c:pt idx="46">
                  <c:v>23.0001</c:v>
                </c:pt>
                <c:pt idx="47">
                  <c:v>24</c:v>
                </c:pt>
                <c:pt idx="48">
                  <c:v>24.0001</c:v>
                </c:pt>
                <c:pt idx="49">
                  <c:v>25</c:v>
                </c:pt>
              </c:numCache>
            </c:numRef>
          </c:xVal>
          <c:yVal>
            <c:numRef>
              <c:f>'Harvest Data'!$K$50:$K$99</c:f>
              <c:numCache>
                <c:formatCode>General</c:formatCode>
                <c:ptCount val="50"/>
                <c:pt idx="0">
                  <c:v>436.88400000000001</c:v>
                </c:pt>
                <c:pt idx="1">
                  <c:v>436.88400000000001</c:v>
                </c:pt>
                <c:pt idx="2">
                  <c:v>436.88400000000001</c:v>
                </c:pt>
                <c:pt idx="3">
                  <c:v>436.88400000000001</c:v>
                </c:pt>
                <c:pt idx="4">
                  <c:v>393.19600000000003</c:v>
                </c:pt>
                <c:pt idx="5">
                  <c:v>393.19600000000003</c:v>
                </c:pt>
                <c:pt idx="6">
                  <c:v>353.87599999999969</c:v>
                </c:pt>
                <c:pt idx="7">
                  <c:v>353.87599999999969</c:v>
                </c:pt>
                <c:pt idx="8">
                  <c:v>353.87599999999969</c:v>
                </c:pt>
                <c:pt idx="9">
                  <c:v>353.87599999999969</c:v>
                </c:pt>
                <c:pt idx="10">
                  <c:v>353.87599999999969</c:v>
                </c:pt>
                <c:pt idx="11">
                  <c:v>353.87599999999969</c:v>
                </c:pt>
                <c:pt idx="12">
                  <c:v>353.87599999999969</c:v>
                </c:pt>
                <c:pt idx="13">
                  <c:v>353.87599999999969</c:v>
                </c:pt>
                <c:pt idx="14">
                  <c:v>353.87599999999969</c:v>
                </c:pt>
                <c:pt idx="15">
                  <c:v>353.87599999999969</c:v>
                </c:pt>
                <c:pt idx="16">
                  <c:v>353.87599999999969</c:v>
                </c:pt>
                <c:pt idx="17">
                  <c:v>353.87599999999969</c:v>
                </c:pt>
                <c:pt idx="18">
                  <c:v>421.22599999999869</c:v>
                </c:pt>
                <c:pt idx="19">
                  <c:v>421.22599999999869</c:v>
                </c:pt>
                <c:pt idx="20">
                  <c:v>421.22599999999869</c:v>
                </c:pt>
                <c:pt idx="21">
                  <c:v>421.22599999999869</c:v>
                </c:pt>
                <c:pt idx="22">
                  <c:v>421.22599999999869</c:v>
                </c:pt>
                <c:pt idx="23">
                  <c:v>421.22599999999869</c:v>
                </c:pt>
                <c:pt idx="24">
                  <c:v>421.22599999999869</c:v>
                </c:pt>
                <c:pt idx="25">
                  <c:v>421.22599999999869</c:v>
                </c:pt>
                <c:pt idx="26">
                  <c:v>421.22599999999869</c:v>
                </c:pt>
                <c:pt idx="27">
                  <c:v>421.22599999999869</c:v>
                </c:pt>
                <c:pt idx="28">
                  <c:v>421.22599999999869</c:v>
                </c:pt>
                <c:pt idx="29">
                  <c:v>421.22599999999869</c:v>
                </c:pt>
                <c:pt idx="30">
                  <c:v>421.22599999999869</c:v>
                </c:pt>
                <c:pt idx="31">
                  <c:v>421.22599999999869</c:v>
                </c:pt>
                <c:pt idx="32">
                  <c:v>421.22599999999869</c:v>
                </c:pt>
                <c:pt idx="33">
                  <c:v>421.22599999999869</c:v>
                </c:pt>
                <c:pt idx="34">
                  <c:v>421.22599999999869</c:v>
                </c:pt>
                <c:pt idx="35">
                  <c:v>421.22599999999869</c:v>
                </c:pt>
                <c:pt idx="36">
                  <c:v>421.22599999999869</c:v>
                </c:pt>
                <c:pt idx="37">
                  <c:v>421.22599999999869</c:v>
                </c:pt>
                <c:pt idx="38">
                  <c:v>421.22599999999869</c:v>
                </c:pt>
                <c:pt idx="39">
                  <c:v>421.22599999999869</c:v>
                </c:pt>
                <c:pt idx="40">
                  <c:v>421.22599999999869</c:v>
                </c:pt>
                <c:pt idx="41">
                  <c:v>421.22599999999869</c:v>
                </c:pt>
                <c:pt idx="42">
                  <c:v>421.22599999999869</c:v>
                </c:pt>
                <c:pt idx="43">
                  <c:v>421.22599999999869</c:v>
                </c:pt>
                <c:pt idx="44">
                  <c:v>421.22599999999869</c:v>
                </c:pt>
                <c:pt idx="45">
                  <c:v>421.22599999999869</c:v>
                </c:pt>
                <c:pt idx="46">
                  <c:v>421.22599999999869</c:v>
                </c:pt>
                <c:pt idx="47">
                  <c:v>421.22599999999869</c:v>
                </c:pt>
                <c:pt idx="48">
                  <c:v>421.22599999999869</c:v>
                </c:pt>
                <c:pt idx="49">
                  <c:v>421.22599999999869</c:v>
                </c:pt>
              </c:numCache>
            </c:numRef>
          </c:yVal>
        </c:ser>
        <c:axId val="116066176"/>
        <c:axId val="116080640"/>
      </c:scatterChart>
      <c:valAx>
        <c:axId val="116066176"/>
        <c:scaling>
          <c:orientation val="minMax"/>
          <c:max val="25"/>
        </c:scaling>
        <c:axPos val="b"/>
        <c:title>
          <c:tx>
            <c:rich>
              <a:bodyPr/>
              <a:lstStyle/>
              <a:p>
                <a:pPr>
                  <a:defRPr sz="900" b="0" i="0" u="none" strike="noStrike" baseline="0">
                    <a:solidFill>
                      <a:srgbClr val="000000"/>
                    </a:solidFill>
                    <a:latin typeface="Arial"/>
                    <a:ea typeface="Arial"/>
                    <a:cs typeface="Arial"/>
                  </a:defRPr>
                </a:pPr>
                <a:r>
                  <a:rPr lang="en-CA"/>
                  <a:t>decades from now</a:t>
                </a:r>
              </a:p>
            </c:rich>
          </c:tx>
          <c:layout>
            <c:manualLayout>
              <c:xMode val="edge"/>
              <c:yMode val="edge"/>
              <c:x val="0.42361206871217788"/>
              <c:y val="0.89167029488238914"/>
            </c:manualLayout>
          </c:layout>
          <c:spPr>
            <a:noFill/>
            <a:ln w="25400">
              <a:noFill/>
            </a:ln>
          </c:spPr>
        </c:title>
        <c:numFmt formatCode="General" sourceLinked="1"/>
        <c:majorTickMark val="cross"/>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6080640"/>
        <c:crossesAt val="0"/>
        <c:crossBetween val="midCat"/>
      </c:valAx>
      <c:valAx>
        <c:axId val="116080640"/>
        <c:scaling>
          <c:orientation val="minMax"/>
          <c:max val="600"/>
          <c:min val="0"/>
        </c:scaling>
        <c:axPos val="l"/>
        <c:numFmt formatCode="General" sourceLinked="1"/>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6066176"/>
        <c:crosses val="autoZero"/>
        <c:crossBetween val="midCat"/>
        <c:majorUnit val="100"/>
      </c:valAx>
      <c:spPr>
        <a:noFill/>
        <a:ln w="25400">
          <a:noFill/>
        </a:ln>
      </c:spPr>
    </c:plotArea>
    <c:plotVisOnly val="1"/>
    <c:dispBlanksAs val="gap"/>
  </c:chart>
  <c:spPr>
    <a:solidFill>
      <a:srgbClr val="FFFFFF"/>
    </a:solidFill>
    <a:ln w="3175">
      <a:noFill/>
      <a:prstDash val="solid"/>
    </a:ln>
  </c:spPr>
  <c:txPr>
    <a:bodyPr/>
    <a:lstStyle/>
    <a:p>
      <a:pPr>
        <a:defRPr sz="900" b="0" i="0" u="none" strike="noStrike" baseline="0">
          <a:solidFill>
            <a:srgbClr val="000000"/>
          </a:solidFill>
          <a:latin typeface="Arial"/>
          <a:ea typeface="Arial"/>
          <a:cs typeface="Arial"/>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manualLayout>
          <c:layoutTarget val="inner"/>
          <c:xMode val="edge"/>
          <c:yMode val="edge"/>
          <c:x val="7.848884593889717E-2"/>
          <c:y val="0.17163939298027744"/>
          <c:w val="0.89075568678915162"/>
          <c:h val="0.64704307549791573"/>
        </c:manualLayout>
      </c:layout>
      <c:scatterChart>
        <c:scatterStyle val="lineMarker"/>
        <c:ser>
          <c:idx val="7"/>
          <c:order val="0"/>
          <c:tx>
            <c:strRef>
              <c:f>'Base Case Data'!$B$95</c:f>
              <c:strCache>
                <c:ptCount val="1"/>
                <c:pt idx="0">
                  <c:v>base case</c:v>
                </c:pt>
              </c:strCache>
            </c:strRef>
          </c:tx>
          <c:spPr>
            <a:ln w="12700">
              <a:solidFill>
                <a:srgbClr val="0000FF"/>
              </a:solidFill>
              <a:prstDash val="sysDash"/>
            </a:ln>
          </c:spPr>
          <c:marker>
            <c:symbol val="none"/>
          </c:marker>
          <c:xVal>
            <c:numRef>
              <c:f>'Base Case Data'!$A$96:$A$145</c:f>
              <c:numCache>
                <c:formatCode>General</c:formatCode>
                <c:ptCount val="50"/>
                <c:pt idx="0">
                  <c:v>1.0000000000000158E-4</c:v>
                </c:pt>
                <c:pt idx="1">
                  <c:v>1</c:v>
                </c:pt>
                <c:pt idx="2">
                  <c:v>1.0001</c:v>
                </c:pt>
                <c:pt idx="3">
                  <c:v>2</c:v>
                </c:pt>
                <c:pt idx="4">
                  <c:v>2.0001000000000002</c:v>
                </c:pt>
                <c:pt idx="5">
                  <c:v>3</c:v>
                </c:pt>
                <c:pt idx="6">
                  <c:v>3.0001000000000002</c:v>
                </c:pt>
                <c:pt idx="7">
                  <c:v>4</c:v>
                </c:pt>
                <c:pt idx="8">
                  <c:v>4.0000999999999998</c:v>
                </c:pt>
                <c:pt idx="9">
                  <c:v>5</c:v>
                </c:pt>
                <c:pt idx="10">
                  <c:v>5.0000999999999998</c:v>
                </c:pt>
                <c:pt idx="11">
                  <c:v>6</c:v>
                </c:pt>
                <c:pt idx="12">
                  <c:v>6.0000999999999998</c:v>
                </c:pt>
                <c:pt idx="13">
                  <c:v>7</c:v>
                </c:pt>
                <c:pt idx="14">
                  <c:v>7.0000999999999998</c:v>
                </c:pt>
                <c:pt idx="15">
                  <c:v>8</c:v>
                </c:pt>
                <c:pt idx="16">
                  <c:v>8.0001000000000015</c:v>
                </c:pt>
                <c:pt idx="17">
                  <c:v>9</c:v>
                </c:pt>
                <c:pt idx="18">
                  <c:v>9.0001000000000015</c:v>
                </c:pt>
                <c:pt idx="19">
                  <c:v>10</c:v>
                </c:pt>
                <c:pt idx="20">
                  <c:v>10.0001</c:v>
                </c:pt>
                <c:pt idx="21">
                  <c:v>11</c:v>
                </c:pt>
                <c:pt idx="22">
                  <c:v>11.0001</c:v>
                </c:pt>
                <c:pt idx="23">
                  <c:v>12</c:v>
                </c:pt>
                <c:pt idx="24">
                  <c:v>12.0001</c:v>
                </c:pt>
                <c:pt idx="25">
                  <c:v>13</c:v>
                </c:pt>
                <c:pt idx="26">
                  <c:v>13.0001</c:v>
                </c:pt>
                <c:pt idx="27">
                  <c:v>14</c:v>
                </c:pt>
                <c:pt idx="28">
                  <c:v>14.0001</c:v>
                </c:pt>
                <c:pt idx="29">
                  <c:v>15</c:v>
                </c:pt>
                <c:pt idx="30">
                  <c:v>15.0001</c:v>
                </c:pt>
                <c:pt idx="31">
                  <c:v>16</c:v>
                </c:pt>
                <c:pt idx="32">
                  <c:v>16.0001</c:v>
                </c:pt>
                <c:pt idx="33">
                  <c:v>17</c:v>
                </c:pt>
                <c:pt idx="34">
                  <c:v>17.0001</c:v>
                </c:pt>
                <c:pt idx="35">
                  <c:v>18</c:v>
                </c:pt>
                <c:pt idx="36">
                  <c:v>18.0001</c:v>
                </c:pt>
                <c:pt idx="37">
                  <c:v>19</c:v>
                </c:pt>
                <c:pt idx="38">
                  <c:v>19.0001</c:v>
                </c:pt>
                <c:pt idx="39">
                  <c:v>20</c:v>
                </c:pt>
                <c:pt idx="40">
                  <c:v>20.0001</c:v>
                </c:pt>
                <c:pt idx="41">
                  <c:v>21</c:v>
                </c:pt>
                <c:pt idx="42">
                  <c:v>21.0001</c:v>
                </c:pt>
                <c:pt idx="43">
                  <c:v>22</c:v>
                </c:pt>
                <c:pt idx="44">
                  <c:v>22.0001</c:v>
                </c:pt>
                <c:pt idx="45">
                  <c:v>23</c:v>
                </c:pt>
                <c:pt idx="46">
                  <c:v>23.0001</c:v>
                </c:pt>
                <c:pt idx="47">
                  <c:v>24</c:v>
                </c:pt>
                <c:pt idx="48">
                  <c:v>24.0001</c:v>
                </c:pt>
                <c:pt idx="49">
                  <c:v>25</c:v>
                </c:pt>
              </c:numCache>
            </c:numRef>
          </c:xVal>
          <c:yVal>
            <c:numRef>
              <c:f>'Base Case Data'!$B$96:$B$145</c:f>
              <c:numCache>
                <c:formatCode>General</c:formatCode>
                <c:ptCount val="50"/>
                <c:pt idx="0">
                  <c:v>436.88400000000001</c:v>
                </c:pt>
                <c:pt idx="1">
                  <c:v>436.88400000000001</c:v>
                </c:pt>
                <c:pt idx="2">
                  <c:v>436.88400000000001</c:v>
                </c:pt>
                <c:pt idx="3">
                  <c:v>436.88400000000001</c:v>
                </c:pt>
                <c:pt idx="4">
                  <c:v>393.19600000000003</c:v>
                </c:pt>
                <c:pt idx="5">
                  <c:v>393.19600000000003</c:v>
                </c:pt>
                <c:pt idx="6">
                  <c:v>353.87599999999969</c:v>
                </c:pt>
                <c:pt idx="7">
                  <c:v>353.87599999999969</c:v>
                </c:pt>
                <c:pt idx="8">
                  <c:v>353.87599999999969</c:v>
                </c:pt>
                <c:pt idx="9">
                  <c:v>353.87599999999969</c:v>
                </c:pt>
                <c:pt idx="10">
                  <c:v>353.87599999999969</c:v>
                </c:pt>
                <c:pt idx="11">
                  <c:v>353.87599999999969</c:v>
                </c:pt>
                <c:pt idx="12">
                  <c:v>353.87599999999969</c:v>
                </c:pt>
                <c:pt idx="13">
                  <c:v>353.87599999999969</c:v>
                </c:pt>
                <c:pt idx="14">
                  <c:v>353.87599999999969</c:v>
                </c:pt>
                <c:pt idx="15">
                  <c:v>353.87599999999969</c:v>
                </c:pt>
                <c:pt idx="16">
                  <c:v>353.87599999999969</c:v>
                </c:pt>
                <c:pt idx="17">
                  <c:v>353.87599999999969</c:v>
                </c:pt>
                <c:pt idx="18">
                  <c:v>421.22599999999869</c:v>
                </c:pt>
                <c:pt idx="19">
                  <c:v>421.22599999999869</c:v>
                </c:pt>
                <c:pt idx="20">
                  <c:v>421.22599999999869</c:v>
                </c:pt>
                <c:pt idx="21">
                  <c:v>421.22599999999869</c:v>
                </c:pt>
                <c:pt idx="22">
                  <c:v>421.22599999999869</c:v>
                </c:pt>
                <c:pt idx="23">
                  <c:v>421.22599999999869</c:v>
                </c:pt>
                <c:pt idx="24">
                  <c:v>421.22599999999869</c:v>
                </c:pt>
                <c:pt idx="25">
                  <c:v>421.22599999999869</c:v>
                </c:pt>
                <c:pt idx="26">
                  <c:v>421.22599999999869</c:v>
                </c:pt>
                <c:pt idx="27">
                  <c:v>421.22599999999869</c:v>
                </c:pt>
                <c:pt idx="28">
                  <c:v>421.22599999999869</c:v>
                </c:pt>
                <c:pt idx="29">
                  <c:v>421.22599999999869</c:v>
                </c:pt>
                <c:pt idx="30">
                  <c:v>421.22599999999869</c:v>
                </c:pt>
                <c:pt idx="31">
                  <c:v>421.22599999999869</c:v>
                </c:pt>
                <c:pt idx="32">
                  <c:v>421.22599999999869</c:v>
                </c:pt>
                <c:pt idx="33">
                  <c:v>421.22599999999869</c:v>
                </c:pt>
                <c:pt idx="34">
                  <c:v>421.22599999999869</c:v>
                </c:pt>
                <c:pt idx="35">
                  <c:v>421.22599999999869</c:v>
                </c:pt>
                <c:pt idx="36">
                  <c:v>421.22599999999869</c:v>
                </c:pt>
                <c:pt idx="37">
                  <c:v>421.22599999999869</c:v>
                </c:pt>
                <c:pt idx="38">
                  <c:v>421.22599999999869</c:v>
                </c:pt>
                <c:pt idx="39">
                  <c:v>421.22599999999869</c:v>
                </c:pt>
                <c:pt idx="40">
                  <c:v>421.22599999999869</c:v>
                </c:pt>
                <c:pt idx="41">
                  <c:v>421.22599999999869</c:v>
                </c:pt>
                <c:pt idx="42">
                  <c:v>421.22599999999869</c:v>
                </c:pt>
                <c:pt idx="43">
                  <c:v>421.22599999999869</c:v>
                </c:pt>
                <c:pt idx="44">
                  <c:v>421.22599999999869</c:v>
                </c:pt>
                <c:pt idx="45">
                  <c:v>421.22599999999869</c:v>
                </c:pt>
                <c:pt idx="46">
                  <c:v>421.22599999999869</c:v>
                </c:pt>
                <c:pt idx="47">
                  <c:v>421.22599999999869</c:v>
                </c:pt>
                <c:pt idx="48">
                  <c:v>421.22599999999869</c:v>
                </c:pt>
                <c:pt idx="49">
                  <c:v>421.22599999999869</c:v>
                </c:pt>
              </c:numCache>
            </c:numRef>
          </c:yVal>
        </c:ser>
        <c:ser>
          <c:idx val="0"/>
          <c:order val="1"/>
          <c:tx>
            <c:strRef>
              <c:f>'Base Case Data'!$C$95</c:f>
              <c:strCache>
                <c:ptCount val="1"/>
                <c:pt idx="0">
                  <c:v>managed stands</c:v>
                </c:pt>
              </c:strCache>
            </c:strRef>
          </c:tx>
          <c:spPr>
            <a:ln w="12700">
              <a:solidFill>
                <a:srgbClr val="FF0000"/>
              </a:solidFill>
              <a:prstDash val="solid"/>
            </a:ln>
          </c:spPr>
          <c:marker>
            <c:symbol val="none"/>
          </c:marker>
          <c:xVal>
            <c:numRef>
              <c:f>'Base Case Data'!$A$96:$A$145</c:f>
              <c:numCache>
                <c:formatCode>General</c:formatCode>
                <c:ptCount val="50"/>
                <c:pt idx="0">
                  <c:v>1.0000000000000158E-4</c:v>
                </c:pt>
                <c:pt idx="1">
                  <c:v>1</c:v>
                </c:pt>
                <c:pt idx="2">
                  <c:v>1.0001</c:v>
                </c:pt>
                <c:pt idx="3">
                  <c:v>2</c:v>
                </c:pt>
                <c:pt idx="4">
                  <c:v>2.0001000000000002</c:v>
                </c:pt>
                <c:pt idx="5">
                  <c:v>3</c:v>
                </c:pt>
                <c:pt idx="6">
                  <c:v>3.0001000000000002</c:v>
                </c:pt>
                <c:pt idx="7">
                  <c:v>4</c:v>
                </c:pt>
                <c:pt idx="8">
                  <c:v>4.0000999999999998</c:v>
                </c:pt>
                <c:pt idx="9">
                  <c:v>5</c:v>
                </c:pt>
                <c:pt idx="10">
                  <c:v>5.0000999999999998</c:v>
                </c:pt>
                <c:pt idx="11">
                  <c:v>6</c:v>
                </c:pt>
                <c:pt idx="12">
                  <c:v>6.0000999999999998</c:v>
                </c:pt>
                <c:pt idx="13">
                  <c:v>7</c:v>
                </c:pt>
                <c:pt idx="14">
                  <c:v>7.0000999999999998</c:v>
                </c:pt>
                <c:pt idx="15">
                  <c:v>8</c:v>
                </c:pt>
                <c:pt idx="16">
                  <c:v>8.0001000000000015</c:v>
                </c:pt>
                <c:pt idx="17">
                  <c:v>9</c:v>
                </c:pt>
                <c:pt idx="18">
                  <c:v>9.0001000000000015</c:v>
                </c:pt>
                <c:pt idx="19">
                  <c:v>10</c:v>
                </c:pt>
                <c:pt idx="20">
                  <c:v>10.0001</c:v>
                </c:pt>
                <c:pt idx="21">
                  <c:v>11</c:v>
                </c:pt>
                <c:pt idx="22">
                  <c:v>11.0001</c:v>
                </c:pt>
                <c:pt idx="23">
                  <c:v>12</c:v>
                </c:pt>
                <c:pt idx="24">
                  <c:v>12.0001</c:v>
                </c:pt>
                <c:pt idx="25">
                  <c:v>13</c:v>
                </c:pt>
                <c:pt idx="26">
                  <c:v>13.0001</c:v>
                </c:pt>
                <c:pt idx="27">
                  <c:v>14</c:v>
                </c:pt>
                <c:pt idx="28">
                  <c:v>14.0001</c:v>
                </c:pt>
                <c:pt idx="29">
                  <c:v>15</c:v>
                </c:pt>
                <c:pt idx="30">
                  <c:v>15.0001</c:v>
                </c:pt>
                <c:pt idx="31">
                  <c:v>16</c:v>
                </c:pt>
                <c:pt idx="32">
                  <c:v>16.0001</c:v>
                </c:pt>
                <c:pt idx="33">
                  <c:v>17</c:v>
                </c:pt>
                <c:pt idx="34">
                  <c:v>17.0001</c:v>
                </c:pt>
                <c:pt idx="35">
                  <c:v>18</c:v>
                </c:pt>
                <c:pt idx="36">
                  <c:v>18.0001</c:v>
                </c:pt>
                <c:pt idx="37">
                  <c:v>19</c:v>
                </c:pt>
                <c:pt idx="38">
                  <c:v>19.0001</c:v>
                </c:pt>
                <c:pt idx="39">
                  <c:v>20</c:v>
                </c:pt>
                <c:pt idx="40">
                  <c:v>20.0001</c:v>
                </c:pt>
                <c:pt idx="41">
                  <c:v>21</c:v>
                </c:pt>
                <c:pt idx="42">
                  <c:v>21.0001</c:v>
                </c:pt>
                <c:pt idx="43">
                  <c:v>22</c:v>
                </c:pt>
                <c:pt idx="44">
                  <c:v>22.0001</c:v>
                </c:pt>
                <c:pt idx="45">
                  <c:v>23</c:v>
                </c:pt>
                <c:pt idx="46">
                  <c:v>23.0001</c:v>
                </c:pt>
                <c:pt idx="47">
                  <c:v>24</c:v>
                </c:pt>
                <c:pt idx="48">
                  <c:v>24.0001</c:v>
                </c:pt>
                <c:pt idx="49">
                  <c:v>25</c:v>
                </c:pt>
              </c:numCache>
            </c:numRef>
          </c:xVal>
          <c:yVal>
            <c:numRef>
              <c:f>'Base Case Data'!$C$96:$C$145</c:f>
              <c:numCache>
                <c:formatCode>General</c:formatCode>
                <c:ptCount val="50"/>
                <c:pt idx="0">
                  <c:v>0</c:v>
                </c:pt>
                <c:pt idx="1">
                  <c:v>0</c:v>
                </c:pt>
                <c:pt idx="2">
                  <c:v>0</c:v>
                </c:pt>
                <c:pt idx="3">
                  <c:v>0</c:v>
                </c:pt>
                <c:pt idx="4">
                  <c:v>0</c:v>
                </c:pt>
                <c:pt idx="5">
                  <c:v>0</c:v>
                </c:pt>
                <c:pt idx="6">
                  <c:v>13.171595328748674</c:v>
                </c:pt>
                <c:pt idx="7">
                  <c:v>13.171595328748674</c:v>
                </c:pt>
                <c:pt idx="8">
                  <c:v>74.457994895952922</c:v>
                </c:pt>
                <c:pt idx="9">
                  <c:v>74.457994895952922</c:v>
                </c:pt>
                <c:pt idx="10">
                  <c:v>230.34694207837805</c:v>
                </c:pt>
                <c:pt idx="11">
                  <c:v>230.34694207837805</c:v>
                </c:pt>
                <c:pt idx="12">
                  <c:v>236.50040825934306</c:v>
                </c:pt>
                <c:pt idx="13">
                  <c:v>236.50040825934306</c:v>
                </c:pt>
                <c:pt idx="14">
                  <c:v>202.14803134085321</c:v>
                </c:pt>
                <c:pt idx="15">
                  <c:v>202.14803134085321</c:v>
                </c:pt>
                <c:pt idx="16">
                  <c:v>200.44282462098329</c:v>
                </c:pt>
                <c:pt idx="17">
                  <c:v>200.44282462098329</c:v>
                </c:pt>
                <c:pt idx="18">
                  <c:v>304.53451109885361</c:v>
                </c:pt>
                <c:pt idx="19">
                  <c:v>304.53451109885361</c:v>
                </c:pt>
                <c:pt idx="20">
                  <c:v>320.84666400899994</c:v>
                </c:pt>
                <c:pt idx="21">
                  <c:v>320.84666400899994</c:v>
                </c:pt>
                <c:pt idx="22">
                  <c:v>307.22134804211134</c:v>
                </c:pt>
                <c:pt idx="23">
                  <c:v>307.22134804211134</c:v>
                </c:pt>
                <c:pt idx="24">
                  <c:v>297.2303720509268</c:v>
                </c:pt>
                <c:pt idx="25">
                  <c:v>297.2303720509268</c:v>
                </c:pt>
                <c:pt idx="26">
                  <c:v>399.89833182025399</c:v>
                </c:pt>
                <c:pt idx="27">
                  <c:v>399.89833182025399</c:v>
                </c:pt>
                <c:pt idx="28">
                  <c:v>408.83080238986395</c:v>
                </c:pt>
                <c:pt idx="29">
                  <c:v>408.83080238986395</c:v>
                </c:pt>
                <c:pt idx="30">
                  <c:v>414.36073150919924</c:v>
                </c:pt>
                <c:pt idx="31">
                  <c:v>414.36073150919924</c:v>
                </c:pt>
                <c:pt idx="32">
                  <c:v>417.86357239389434</c:v>
                </c:pt>
                <c:pt idx="33">
                  <c:v>417.86357239389434</c:v>
                </c:pt>
                <c:pt idx="34">
                  <c:v>420.54308626287423</c:v>
                </c:pt>
                <c:pt idx="35">
                  <c:v>420.54308626287423</c:v>
                </c:pt>
                <c:pt idx="36">
                  <c:v>415.56738835669324</c:v>
                </c:pt>
                <c:pt idx="37">
                  <c:v>415.56738835669324</c:v>
                </c:pt>
                <c:pt idx="38">
                  <c:v>420.30184976721199</c:v>
                </c:pt>
                <c:pt idx="39">
                  <c:v>420.30184976721199</c:v>
                </c:pt>
                <c:pt idx="40">
                  <c:v>420.21448677574932</c:v>
                </c:pt>
                <c:pt idx="41">
                  <c:v>420.21448677574932</c:v>
                </c:pt>
                <c:pt idx="42">
                  <c:v>419.73813117036423</c:v>
                </c:pt>
                <c:pt idx="43">
                  <c:v>419.73813117036423</c:v>
                </c:pt>
                <c:pt idx="44">
                  <c:v>420.15509180078232</c:v>
                </c:pt>
                <c:pt idx="45">
                  <c:v>420.15509180078232</c:v>
                </c:pt>
                <c:pt idx="46">
                  <c:v>421.07685042226399</c:v>
                </c:pt>
                <c:pt idx="47">
                  <c:v>421.07685042226399</c:v>
                </c:pt>
                <c:pt idx="48">
                  <c:v>418.03864427102053</c:v>
                </c:pt>
                <c:pt idx="49">
                  <c:v>418.03864427102053</c:v>
                </c:pt>
              </c:numCache>
            </c:numRef>
          </c:yVal>
        </c:ser>
        <c:axId val="115367296"/>
        <c:axId val="115381760"/>
      </c:scatterChart>
      <c:valAx>
        <c:axId val="115367296"/>
        <c:scaling>
          <c:orientation val="minMax"/>
          <c:max val="25"/>
        </c:scaling>
        <c:axPos val="b"/>
        <c:title>
          <c:tx>
            <c:rich>
              <a:bodyPr/>
              <a:lstStyle/>
              <a:p>
                <a:pPr>
                  <a:defRPr sz="900" b="0" i="0" u="none" strike="noStrike" baseline="0">
                    <a:solidFill>
                      <a:srgbClr val="000000"/>
                    </a:solidFill>
                    <a:latin typeface="Arial"/>
                    <a:ea typeface="Arial"/>
                    <a:cs typeface="Arial"/>
                  </a:defRPr>
                </a:pPr>
                <a:r>
                  <a:rPr lang="en-CA"/>
                  <a:t>decades from now</a:t>
                </a:r>
              </a:p>
            </c:rich>
          </c:tx>
          <c:layout>
            <c:manualLayout>
              <c:xMode val="edge"/>
              <c:yMode val="edge"/>
              <c:x val="0.42448253864100338"/>
              <c:y val="0.90265585919408386"/>
            </c:manualLayout>
          </c:layout>
          <c:spPr>
            <a:noFill/>
            <a:ln w="25400">
              <a:noFill/>
            </a:ln>
          </c:spPr>
        </c:title>
        <c:numFmt formatCode="General" sourceLinked="1"/>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5381760"/>
        <c:crosses val="autoZero"/>
        <c:crossBetween val="midCat"/>
      </c:valAx>
      <c:valAx>
        <c:axId val="115381760"/>
        <c:scaling>
          <c:orientation val="minMax"/>
          <c:max val="600"/>
          <c:min val="0"/>
        </c:scaling>
        <c:axPos val="l"/>
        <c:numFmt formatCode="General" sourceLinked="1"/>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5367296"/>
        <c:crosses val="autoZero"/>
        <c:crossBetween val="midCat"/>
        <c:majorUnit val="100"/>
      </c:valAx>
      <c:spPr>
        <a:noFill/>
        <a:ln w="25400">
          <a:noFill/>
        </a:ln>
      </c:spPr>
    </c:plotArea>
    <c:legend>
      <c:legendPos val="r"/>
      <c:layout>
        <c:manualLayout>
          <c:xMode val="edge"/>
          <c:yMode val="edge"/>
          <c:x val="0.61308581219016312"/>
          <c:y val="0.42578134463961237"/>
          <c:w val="0.27067730325807748"/>
          <c:h val="0.14409221902017291"/>
        </c:manualLayout>
      </c:layout>
      <c:spPr>
        <a:solidFill>
          <a:srgbClr val="FFFFFF"/>
        </a:solidFill>
        <a:ln w="25400">
          <a:noFill/>
        </a:ln>
      </c:spPr>
      <c:txPr>
        <a:bodyPr/>
        <a:lstStyle/>
        <a:p>
          <a:pPr>
            <a:defRPr sz="82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noFill/>
      <a:prstDash val="solid"/>
    </a:ln>
  </c:spPr>
  <c:txPr>
    <a:bodyPr/>
    <a:lstStyle/>
    <a:p>
      <a:pPr>
        <a:defRPr sz="900" b="0" i="0" u="none" strike="noStrike" baseline="0">
          <a:solidFill>
            <a:srgbClr val="000000"/>
          </a:solidFill>
          <a:latin typeface="Arial"/>
          <a:ea typeface="Arial"/>
          <a:cs typeface="Arial"/>
        </a:defRPr>
      </a:pPr>
      <a:endParaRPr lang="en-U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drawing1.xml><?xml version="1.0" encoding="utf-8"?>
<c:userShapes xmlns:c="http://schemas.openxmlformats.org/drawingml/2006/chart">
  <cdr:relSizeAnchor xmlns:cdr="http://schemas.openxmlformats.org/drawingml/2006/chartDrawing">
    <cdr:from>
      <cdr:x>0</cdr:x>
      <cdr:y>0.06875</cdr:y>
    </cdr:from>
    <cdr:to>
      <cdr:x>0.28777</cdr:x>
      <cdr:y>0.14063</cdr:y>
    </cdr:to>
    <cdr:sp macro="" textlink="">
      <cdr:nvSpPr>
        <cdr:cNvPr id="10" name="TextBox 9"/>
        <cdr:cNvSpPr txBox="1"/>
      </cdr:nvSpPr>
      <cdr:spPr>
        <a:xfrm xmlns:a="http://schemas.openxmlformats.org/drawingml/2006/main">
          <a:off x="0" y="209550"/>
          <a:ext cx="1578820" cy="2190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CA" sz="900" b="0" i="0" baseline="0">
              <a:latin typeface="Arial" pitchFamily="34" charset="0"/>
              <a:ea typeface="+mn-ea"/>
              <a:cs typeface="Arial" pitchFamily="34" charset="0"/>
            </a:rPr>
            <a:t>harvest ('000s m³/year)</a:t>
          </a:r>
          <a:endParaRPr lang="en-CA" sz="900">
            <a:latin typeface="Arial" pitchFamily="34" charset="0"/>
            <a:cs typeface="Arial" pitchFamily="34" charset="0"/>
          </a:endParaRPr>
        </a:p>
        <a:p xmlns:a="http://schemas.openxmlformats.org/drawingml/2006/main">
          <a:endParaRPr lang="en-CA" sz="1100"/>
        </a:p>
      </cdr:txBody>
    </cdr:sp>
  </cdr:relSizeAnchor>
  <cdr:relSizeAnchor xmlns:cdr="http://schemas.openxmlformats.org/drawingml/2006/chartDrawing">
    <cdr:from>
      <cdr:x>0.1145</cdr:x>
      <cdr:y>0.17767</cdr:y>
    </cdr:from>
    <cdr:to>
      <cdr:x>0.38012</cdr:x>
      <cdr:y>0.25468</cdr:y>
    </cdr:to>
    <cdr:sp macro="" textlink="">
      <cdr:nvSpPr>
        <cdr:cNvPr id="7" name="TextBox 6"/>
        <cdr:cNvSpPr txBox="1"/>
      </cdr:nvSpPr>
      <cdr:spPr>
        <a:xfrm xmlns:a="http://schemas.openxmlformats.org/drawingml/2006/main">
          <a:off x="628167" y="541540"/>
          <a:ext cx="1457298" cy="234713"/>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l"/>
          <a:r>
            <a:rPr lang="en-CA" sz="900" dirty="0" smtClean="0">
              <a:latin typeface="Arial" pitchFamily="34" charset="0"/>
              <a:cs typeface="Arial" pitchFamily="34" charset="0"/>
            </a:rPr>
            <a:t>1999-2010  </a:t>
          </a:r>
          <a:r>
            <a:rPr lang="en-CA" sz="900" baseline="0" dirty="0" smtClean="0">
              <a:latin typeface="Arial" pitchFamily="34" charset="0"/>
              <a:cs typeface="Arial" pitchFamily="34" charset="0"/>
            </a:rPr>
            <a:t>AAC 436,884 </a:t>
          </a:r>
          <a:endParaRPr lang="en-CA" sz="900" baseline="0" dirty="0">
            <a:latin typeface="Arial" pitchFamily="34" charset="0"/>
            <a:ea typeface="+mn-ea"/>
            <a:cs typeface="Arial" pitchFamily="34" charset="0"/>
          </a:endParaRPr>
        </a:p>
      </cdr:txBody>
    </cdr:sp>
  </cdr:relSizeAnchor>
  <cdr:relSizeAnchor xmlns:cdr="http://schemas.openxmlformats.org/drawingml/2006/chartDrawing">
    <cdr:from>
      <cdr:x>0.4565</cdr:x>
      <cdr:y>0.28611</cdr:y>
    </cdr:from>
    <cdr:to>
      <cdr:x>0.82854</cdr:x>
      <cdr:y>0.36259</cdr:y>
    </cdr:to>
    <cdr:sp macro="" textlink="">
      <cdr:nvSpPr>
        <cdr:cNvPr id="11" name="TextBox 10"/>
        <cdr:cNvSpPr txBox="1"/>
      </cdr:nvSpPr>
      <cdr:spPr>
        <a:xfrm xmlns:a="http://schemas.openxmlformats.org/drawingml/2006/main">
          <a:off x="2504517" y="872051"/>
          <a:ext cx="2041169" cy="23312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l"/>
          <a:r>
            <a:rPr lang="en-CA" sz="900">
              <a:latin typeface="Arial" pitchFamily="34" charset="0"/>
              <a:cs typeface="Arial" pitchFamily="34" charset="0"/>
            </a:rPr>
            <a:t>Long-term</a:t>
          </a:r>
          <a:r>
            <a:rPr lang="en-CA" sz="900" baseline="0">
              <a:latin typeface="Arial" pitchFamily="34" charset="0"/>
              <a:cs typeface="Arial" pitchFamily="34" charset="0"/>
            </a:rPr>
            <a:t> harvest level 421,226</a:t>
          </a:r>
        </a:p>
      </cdr:txBody>
    </cdr:sp>
  </cdr:relSizeAnchor>
  <cdr:relSizeAnchor xmlns:cdr="http://schemas.openxmlformats.org/drawingml/2006/chartDrawing">
    <cdr:from>
      <cdr:x>0.21875</cdr:x>
      <cdr:y>0.52188</cdr:y>
    </cdr:from>
    <cdr:to>
      <cdr:x>0.48958</cdr:x>
      <cdr:y>0.60313</cdr:y>
    </cdr:to>
    <cdr:sp macro="" textlink="">
      <cdr:nvSpPr>
        <cdr:cNvPr id="12" name="TextBox 11"/>
        <cdr:cNvSpPr txBox="1"/>
      </cdr:nvSpPr>
      <cdr:spPr>
        <a:xfrm xmlns:a="http://schemas.openxmlformats.org/drawingml/2006/main">
          <a:off x="1200150" y="1590675"/>
          <a:ext cx="1485900" cy="24765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CA" sz="800"/>
            <a:t>Mid-term harvest level 353,876</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0.07353</cdr:y>
    </cdr:from>
    <cdr:to>
      <cdr:x>0.27951</cdr:x>
      <cdr:y>0.15588</cdr:y>
    </cdr:to>
    <cdr:sp macro="" textlink="">
      <cdr:nvSpPr>
        <cdr:cNvPr id="3" name="TextBox 2"/>
        <cdr:cNvSpPr txBox="1"/>
      </cdr:nvSpPr>
      <cdr:spPr>
        <a:xfrm xmlns:a="http://schemas.openxmlformats.org/drawingml/2006/main">
          <a:off x="0" y="238126"/>
          <a:ext cx="1533525" cy="266699"/>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CA" sz="900">
              <a:latin typeface="Arial" pitchFamily="34" charset="0"/>
              <a:cs typeface="Arial" pitchFamily="34" charset="0"/>
            </a:rPr>
            <a:t>harvest ('000s m³/year)</a:t>
          </a:r>
        </a:p>
      </cdr:txBody>
    </cdr:sp>
  </cdr:relSizeAnchor>
  <cdr:relSizeAnchor xmlns:cdr="http://schemas.openxmlformats.org/drawingml/2006/chartDrawing">
    <cdr:from>
      <cdr:x>0.13973</cdr:x>
      <cdr:y>0.43495</cdr:y>
    </cdr:from>
    <cdr:to>
      <cdr:x>0.34933</cdr:x>
      <cdr:y>0.63792</cdr:y>
    </cdr:to>
    <cdr:sp macro="" textlink="">
      <cdr:nvSpPr>
        <cdr:cNvPr id="4" name="TextBox 3"/>
        <cdr:cNvSpPr txBox="1"/>
      </cdr:nvSpPr>
      <cdr:spPr>
        <a:xfrm xmlns:a="http://schemas.openxmlformats.org/drawingml/2006/main">
          <a:off x="1008112" y="2160241"/>
          <a:ext cx="1512168" cy="10081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600" b="1" dirty="0" smtClean="0"/>
            <a:t>Mostly uneconomic profile</a:t>
          </a:r>
          <a:endParaRPr lang="en-CA" sz="1600" b="1" dirty="0"/>
        </a:p>
      </cdr:txBody>
    </cdr:sp>
  </cdr:relSizeAnchor>
  <cdr:relSizeAnchor xmlns:cdr="http://schemas.openxmlformats.org/drawingml/2006/chartDrawing">
    <cdr:from>
      <cdr:x>0.42918</cdr:x>
      <cdr:y>0.59443</cdr:y>
    </cdr:from>
    <cdr:to>
      <cdr:x>0.56891</cdr:x>
      <cdr:y>0.65242</cdr:y>
    </cdr:to>
    <cdr:sp macro="" textlink="">
      <cdr:nvSpPr>
        <cdr:cNvPr id="5" name="TextBox 4"/>
        <cdr:cNvSpPr txBox="1"/>
      </cdr:nvSpPr>
      <cdr:spPr>
        <a:xfrm xmlns:a="http://schemas.openxmlformats.org/drawingml/2006/main">
          <a:off x="3096344" y="2952328"/>
          <a:ext cx="1008112"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C54760-352B-497D-B9C0-874E90F5892D}" type="datetimeFigureOut">
              <a:rPr lang="en-CA" smtClean="0"/>
              <a:pPr/>
              <a:t>2012-04-10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5774A-1A34-47D9-9EF9-B7C1AAAB1DB7}"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7E45774A-1A34-47D9-9EF9-B7C1AAAB1DB7}" type="slidenum">
              <a:rPr lang="en-CA" smtClean="0"/>
              <a:pPr/>
              <a:t>9</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5FADEB7-BE1D-4E2E-89FF-DFD651D53D09}" type="datetimeFigureOut">
              <a:rPr lang="en-CA" smtClean="0"/>
              <a:pPr/>
              <a:t>2012-04-10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CBFD71C-7371-4D3A-8F95-3A5A738FE461}"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FADEB7-BE1D-4E2E-89FF-DFD651D53D09}" type="datetimeFigureOut">
              <a:rPr lang="en-CA" smtClean="0"/>
              <a:pPr/>
              <a:t>2012-04-10</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BFD71C-7371-4D3A-8F95-3A5A738FE461}"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CA" dirty="0" smtClean="0">
                <a:solidFill>
                  <a:srgbClr val="FFFF00"/>
                </a:solidFill>
              </a:rPr>
              <a:t>Kalum TSA </a:t>
            </a:r>
            <a:endParaRPr lang="en-CA" dirty="0">
              <a:solidFill>
                <a:srgbClr val="FFFF00"/>
              </a:solidFill>
            </a:endParaRPr>
          </a:p>
        </p:txBody>
      </p:sp>
      <p:sp>
        <p:nvSpPr>
          <p:cNvPr id="5" name="Subtitle 4"/>
          <p:cNvSpPr>
            <a:spLocks noGrp="1"/>
          </p:cNvSpPr>
          <p:nvPr>
            <p:ph type="subTitle" idx="1"/>
          </p:nvPr>
        </p:nvSpPr>
        <p:spPr/>
        <p:txBody>
          <a:bodyPr/>
          <a:lstStyle/>
          <a:p>
            <a:r>
              <a:rPr lang="en-CA" dirty="0" smtClean="0">
                <a:solidFill>
                  <a:srgbClr val="FFFF00"/>
                </a:solidFill>
              </a:rPr>
              <a:t>Mid-Term Timber Supply Issue</a:t>
            </a:r>
            <a:endParaRPr lang="en-CA"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8" name="Picture 6" descr="G:\!Workgrp\Stewardship\18_Silviculture\LBIP\Richmond presentation\Kalum TSA.jpg"/>
          <p:cNvPicPr>
            <a:picLocks noChangeAspect="1" noChangeArrowheads="1"/>
          </p:cNvPicPr>
          <p:nvPr/>
        </p:nvPicPr>
        <p:blipFill>
          <a:blip r:embed="rId2" cstate="print"/>
          <a:srcRect/>
          <a:stretch>
            <a:fillRect/>
          </a:stretch>
        </p:blipFill>
        <p:spPr bwMode="auto">
          <a:xfrm>
            <a:off x="1691680" y="0"/>
            <a:ext cx="19146928" cy="14512029"/>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123728" y="0"/>
          <a:ext cx="4896543" cy="6835140"/>
        </p:xfrm>
        <a:graphic>
          <a:graphicData uri="http://schemas.openxmlformats.org/drawingml/2006/table">
            <a:tbl>
              <a:tblPr/>
              <a:tblGrid>
                <a:gridCol w="2400390"/>
                <a:gridCol w="801901"/>
                <a:gridCol w="105202"/>
                <a:gridCol w="752335"/>
                <a:gridCol w="836715"/>
              </a:tblGrid>
              <a:tr h="185082">
                <a:tc>
                  <a:txBody>
                    <a:bodyPr/>
                    <a:lstStyle/>
                    <a:p>
                      <a:pPr algn="ctr">
                        <a:lnSpc>
                          <a:spcPct val="115000"/>
                        </a:lnSpc>
                        <a:spcBef>
                          <a:spcPts val="600"/>
                        </a:spcBef>
                        <a:spcAft>
                          <a:spcPts val="600"/>
                        </a:spcAft>
                      </a:pPr>
                      <a:r>
                        <a:rPr lang="en-US" sz="1000" b="1" kern="1200" dirty="0" smtClean="0">
                          <a:solidFill>
                            <a:schemeClr val="tx1"/>
                          </a:solidFill>
                          <a:latin typeface="Times New Roman" pitchFamily="18" charset="0"/>
                          <a:ea typeface="+mn-ea"/>
                          <a:cs typeface="Times New Roman" pitchFamily="18" charset="0"/>
                        </a:rPr>
                        <a:t>Land classification</a:t>
                      </a:r>
                      <a:endParaRPr lang="en-CA" sz="1000" b="1" dirty="0">
                        <a:latin typeface="Times New Roman" pitchFamily="18" charset="0"/>
                        <a:ea typeface="Times New Roman"/>
                        <a:cs typeface="Times New Roman" pitchFamily="18" charset="0"/>
                      </a:endParaRPr>
                    </a:p>
                  </a:txBody>
                  <a:tcPr marL="39800" marR="39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600"/>
                        </a:spcAft>
                      </a:pPr>
                      <a:endParaRPr lang="en-US" sz="600" b="0" dirty="0">
                        <a:latin typeface="Times New Roman Bold"/>
                        <a:ea typeface="Times New Roman"/>
                        <a:cs typeface="Arial"/>
                      </a:endParaRPr>
                    </a:p>
                  </a:txBody>
                  <a:tcPr marL="39800" marR="39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Bef>
                          <a:spcPts val="600"/>
                        </a:spcBef>
                        <a:spcAft>
                          <a:spcPts val="600"/>
                        </a:spcAft>
                      </a:pPr>
                      <a:r>
                        <a:rPr lang="en-US" sz="1000" b="0" dirty="0">
                          <a:latin typeface="Times New Roman Bold"/>
                          <a:ea typeface="Times New Roman"/>
                          <a:cs typeface="Arial"/>
                        </a:rPr>
                        <a:t>Reduction area (ha)</a:t>
                      </a:r>
                      <a:endParaRPr lang="en-CA" sz="1000" b="1" dirty="0">
                        <a:latin typeface="Times New Roman Bold"/>
                        <a:ea typeface="Times New Roman"/>
                        <a:cs typeface="Times New Roman"/>
                      </a:endParaRPr>
                    </a:p>
                  </a:txBody>
                  <a:tcPr marL="39800" marR="39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CA"/>
                    </a:p>
                  </a:txBody>
                  <a:tcPr/>
                </a:tc>
                <a:tc>
                  <a:txBody>
                    <a:bodyPr/>
                    <a:lstStyle/>
                    <a:p>
                      <a:pPr algn="ctr">
                        <a:lnSpc>
                          <a:spcPct val="115000"/>
                        </a:lnSpc>
                        <a:spcBef>
                          <a:spcPts val="600"/>
                        </a:spcBef>
                        <a:spcAft>
                          <a:spcPts val="600"/>
                        </a:spcAft>
                      </a:pPr>
                      <a:r>
                        <a:rPr lang="en-US" sz="1000" b="0" dirty="0">
                          <a:latin typeface="Times New Roman Bold"/>
                          <a:ea typeface="Times New Roman"/>
                          <a:cs typeface="Arial"/>
                        </a:rPr>
                        <a:t>Result (ha)</a:t>
                      </a:r>
                      <a:endParaRPr lang="en-CA" sz="1000" b="1" dirty="0">
                        <a:latin typeface="Times New Roman Bold"/>
                        <a:ea typeface="Times New Roman"/>
                        <a:cs typeface="Times New Roman"/>
                      </a:endParaRPr>
                    </a:p>
                  </a:txBody>
                  <a:tcPr marL="39800" marR="39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61">
                <a:tc>
                  <a:txBody>
                    <a:bodyPr/>
                    <a:lstStyle/>
                    <a:p>
                      <a:pPr>
                        <a:lnSpc>
                          <a:spcPct val="115000"/>
                        </a:lnSpc>
                        <a:spcBef>
                          <a:spcPts val="600"/>
                        </a:spcBef>
                        <a:spcAft>
                          <a:spcPts val="0"/>
                        </a:spcAft>
                      </a:pPr>
                      <a:r>
                        <a:rPr lang="en-US" sz="1000" dirty="0">
                          <a:solidFill>
                            <a:srgbClr val="000000"/>
                          </a:solidFill>
                          <a:latin typeface="Arial"/>
                          <a:ea typeface="Times New Roman"/>
                          <a:cs typeface="Arial"/>
                        </a:rPr>
                        <a:t>Gross TSA area</a:t>
                      </a:r>
                      <a:endParaRPr lang="en-CA" sz="1000" dirty="0">
                        <a:solidFill>
                          <a:srgbClr val="000000"/>
                        </a:solidFill>
                        <a:latin typeface="Arial"/>
                        <a:ea typeface="Times New Roman"/>
                        <a:cs typeface="Times New Roman"/>
                      </a:endParaRPr>
                    </a:p>
                  </a:txBody>
                  <a:tcPr marL="39800" marR="3980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r">
                        <a:lnSpc>
                          <a:spcPct val="115000"/>
                        </a:lnSpc>
                        <a:spcBef>
                          <a:spcPts val="600"/>
                        </a:spcBef>
                        <a:spcAft>
                          <a:spcPts val="0"/>
                        </a:spcAft>
                      </a:pPr>
                      <a:endParaRPr lang="en-US" sz="600">
                        <a:solidFill>
                          <a:srgbClr val="000000"/>
                        </a:solidFill>
                        <a:latin typeface="Arial"/>
                        <a:ea typeface="Times New Roman"/>
                        <a:cs typeface="Arial"/>
                      </a:endParaRPr>
                    </a:p>
                  </a:txBody>
                  <a:tcPr marL="39800" marR="3980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CA"/>
                    </a:p>
                  </a:txBody>
                  <a:tcPr/>
                </a:tc>
                <a:tc>
                  <a:txBody>
                    <a:bodyPr/>
                    <a:lstStyle/>
                    <a:p>
                      <a:pPr algn="r">
                        <a:lnSpc>
                          <a:spcPct val="115000"/>
                        </a:lnSpc>
                        <a:spcBef>
                          <a:spcPts val="600"/>
                        </a:spcBef>
                        <a:spcAft>
                          <a:spcPts val="0"/>
                        </a:spcAft>
                      </a:pPr>
                      <a:endParaRPr lang="en-US" sz="900" dirty="0">
                        <a:solidFill>
                          <a:srgbClr val="000000"/>
                        </a:solidFill>
                        <a:latin typeface="Arial"/>
                        <a:ea typeface="Times New Roman"/>
                        <a:cs typeface="Arial"/>
                      </a:endParaRPr>
                    </a:p>
                  </a:txBody>
                  <a:tcPr marL="39800" marR="39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Bef>
                          <a:spcPts val="600"/>
                        </a:spcBef>
                        <a:spcAft>
                          <a:spcPts val="0"/>
                        </a:spcAft>
                      </a:pPr>
                      <a:r>
                        <a:rPr lang="en-US" sz="900" dirty="0">
                          <a:solidFill>
                            <a:srgbClr val="000000"/>
                          </a:solidFill>
                          <a:latin typeface="Arial"/>
                          <a:ea typeface="Times New Roman"/>
                          <a:cs typeface="Arial"/>
                        </a:rPr>
                        <a:t>2,300,464</a:t>
                      </a:r>
                      <a:endParaRPr lang="en-CA" sz="900" dirty="0">
                        <a:solidFill>
                          <a:srgbClr val="000000"/>
                        </a:solidFill>
                        <a:latin typeface="Arial"/>
                        <a:ea typeface="Times New Roman"/>
                        <a:cs typeface="Times New Roman"/>
                      </a:endParaRPr>
                    </a:p>
                  </a:txBody>
                  <a:tcPr marL="39800" marR="39800" marT="0" marB="0">
                    <a:lnL>
                      <a:noFill/>
                    </a:lnL>
                    <a:lnR>
                      <a:noFill/>
                    </a:lnR>
                    <a:lnT w="12700" cap="flat" cmpd="sng" algn="ctr">
                      <a:solidFill>
                        <a:srgbClr val="000000"/>
                      </a:solidFill>
                      <a:prstDash val="solid"/>
                      <a:round/>
                      <a:headEnd type="none" w="med" len="med"/>
                      <a:tailEnd type="none" w="med" len="med"/>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Large parks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460,845</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Tree Farm </a:t>
                      </a:r>
                      <a:r>
                        <a:rPr lang="en-US" sz="1000" dirty="0" err="1">
                          <a:solidFill>
                            <a:srgbClr val="000000"/>
                          </a:solidFill>
                          <a:latin typeface="Arial"/>
                          <a:ea typeface="Times New Roman"/>
                          <a:cs typeface="Arial"/>
                        </a:rPr>
                        <a:t>Licences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1,197,086</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Nisga’a land</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119,821</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Bef>
                          <a:spcPts val="600"/>
                        </a:spcBef>
                        <a:spcAft>
                          <a:spcPts val="0"/>
                        </a:spcAft>
                      </a:pPr>
                      <a:r>
                        <a:rPr lang="en-US" sz="1000" dirty="0">
                          <a:solidFill>
                            <a:srgbClr val="000000"/>
                          </a:solidFill>
                          <a:latin typeface="Arial"/>
                          <a:ea typeface="Times New Roman"/>
                          <a:cs typeface="Arial"/>
                        </a:rPr>
                        <a:t>Core TSA area</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Bef>
                          <a:spcPts val="600"/>
                        </a:spcBef>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Bef>
                          <a:spcPts val="600"/>
                        </a:spcBef>
                        <a:spcAft>
                          <a:spcPts val="0"/>
                        </a:spcAft>
                      </a:pPr>
                      <a:endParaRPr lang="en-US" sz="900">
                        <a:solidFill>
                          <a:srgbClr val="000000"/>
                        </a:solidFill>
                        <a:latin typeface="Arial"/>
                        <a:ea typeface="Times New Roman"/>
                        <a:cs typeface="Arial"/>
                      </a:endParaRPr>
                    </a:p>
                  </a:txBody>
                  <a:tcPr marL="39800" marR="39800" marT="0" marB="0">
                    <a:lnL>
                      <a:noFill/>
                    </a:lnL>
                    <a:lnR>
                      <a:noFill/>
                    </a:lnR>
                    <a:lnT>
                      <a:noFill/>
                    </a:lnT>
                    <a:lnB>
                      <a:noFill/>
                    </a:lnB>
                  </a:tcPr>
                </a:tc>
                <a:tc>
                  <a:txBody>
                    <a:bodyPr/>
                    <a:lstStyle/>
                    <a:p>
                      <a:pPr algn="ctr">
                        <a:lnSpc>
                          <a:spcPct val="115000"/>
                        </a:lnSpc>
                        <a:spcBef>
                          <a:spcPts val="600"/>
                        </a:spcBef>
                        <a:spcAft>
                          <a:spcPts val="0"/>
                        </a:spcAft>
                      </a:pPr>
                      <a:r>
                        <a:rPr lang="en-US" sz="900" dirty="0">
                          <a:solidFill>
                            <a:srgbClr val="000000"/>
                          </a:solidFill>
                          <a:latin typeface="Arial"/>
                          <a:ea typeface="Times New Roman"/>
                          <a:cs typeface="Arial"/>
                        </a:rPr>
                        <a:t>522,712</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a:t>
                      </a:r>
                      <a:r>
                        <a:rPr lang="en-US" sz="1000" dirty="0" err="1">
                          <a:solidFill>
                            <a:srgbClr val="000000"/>
                          </a:solidFill>
                          <a:latin typeface="Arial"/>
                          <a:ea typeface="Times New Roman"/>
                          <a:cs typeface="Arial"/>
                        </a:rPr>
                        <a:t>Non‑forest</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327,026</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Non-commercial area</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4,499</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342922">
                <a:tc>
                  <a:txBody>
                    <a:bodyPr/>
                    <a:lstStyle/>
                    <a:p>
                      <a:pPr>
                        <a:lnSpc>
                          <a:spcPct val="115000"/>
                        </a:lnSpc>
                        <a:spcAft>
                          <a:spcPts val="0"/>
                        </a:spcAft>
                      </a:pPr>
                      <a:r>
                        <a:rPr lang="en-US" sz="1000" dirty="0">
                          <a:solidFill>
                            <a:srgbClr val="000000"/>
                          </a:solidFill>
                          <a:latin typeface="Arial"/>
                          <a:ea typeface="Times New Roman"/>
                          <a:cs typeface="Arial"/>
                        </a:rPr>
                        <a:t> Ownerships not contributing to TSA forest management objectives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32,870</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Bef>
                          <a:spcPts val="600"/>
                        </a:spcBef>
                        <a:spcAft>
                          <a:spcPts val="0"/>
                        </a:spcAft>
                      </a:pPr>
                      <a:r>
                        <a:rPr lang="en-US" sz="1000" dirty="0">
                          <a:solidFill>
                            <a:srgbClr val="000000"/>
                          </a:solidFill>
                          <a:latin typeface="Arial"/>
                          <a:ea typeface="Times New Roman"/>
                          <a:cs typeface="Arial"/>
                        </a:rPr>
                        <a:t>Crown Forested Land Base</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Bef>
                          <a:spcPts val="600"/>
                        </a:spcBef>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Bef>
                          <a:spcPts val="600"/>
                        </a:spcBef>
                        <a:spcAft>
                          <a:spcPts val="0"/>
                        </a:spcAft>
                      </a:pPr>
                      <a:endParaRPr lang="en-US" sz="900">
                        <a:solidFill>
                          <a:srgbClr val="000000"/>
                        </a:solidFill>
                        <a:latin typeface="Arial"/>
                        <a:ea typeface="Times New Roman"/>
                        <a:cs typeface="Arial"/>
                      </a:endParaRPr>
                    </a:p>
                  </a:txBody>
                  <a:tcPr marL="39800" marR="39800" marT="0" marB="0">
                    <a:lnL>
                      <a:noFill/>
                    </a:lnL>
                    <a:lnR>
                      <a:noFill/>
                    </a:lnR>
                    <a:lnT>
                      <a:noFill/>
                    </a:lnT>
                    <a:lnB>
                      <a:noFill/>
                    </a:lnB>
                  </a:tcPr>
                </a:tc>
                <a:tc>
                  <a:txBody>
                    <a:bodyPr/>
                    <a:lstStyle/>
                    <a:p>
                      <a:pPr algn="ctr">
                        <a:lnSpc>
                          <a:spcPct val="115000"/>
                        </a:lnSpc>
                        <a:spcBef>
                          <a:spcPts val="600"/>
                        </a:spcBef>
                        <a:spcAft>
                          <a:spcPts val="0"/>
                        </a:spcAft>
                      </a:pPr>
                      <a:r>
                        <a:rPr lang="en-US" sz="900" dirty="0">
                          <a:solidFill>
                            <a:srgbClr val="000000"/>
                          </a:solidFill>
                          <a:latin typeface="Arial"/>
                          <a:ea typeface="Times New Roman"/>
                          <a:cs typeface="Arial"/>
                        </a:rPr>
                        <a:t>158,318</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r>
              <a:tr h="342922">
                <a:tc>
                  <a:txBody>
                    <a:bodyPr/>
                    <a:lstStyle/>
                    <a:p>
                      <a:pPr>
                        <a:lnSpc>
                          <a:spcPct val="115000"/>
                        </a:lnSpc>
                        <a:spcAft>
                          <a:spcPts val="0"/>
                        </a:spcAft>
                      </a:pPr>
                      <a:r>
                        <a:rPr lang="en-US" sz="1000" dirty="0">
                          <a:solidFill>
                            <a:srgbClr val="000000"/>
                          </a:solidFill>
                          <a:latin typeface="Arial"/>
                          <a:ea typeface="Times New Roman"/>
                          <a:cs typeface="Arial"/>
                        </a:rPr>
                        <a:t> Not managed by MFR</a:t>
                      </a:r>
                      <a:r>
                        <a:rPr lang="en-US" sz="1000" baseline="30000" dirty="0">
                          <a:solidFill>
                            <a:srgbClr val="000000"/>
                          </a:solidFill>
                          <a:latin typeface="Arial"/>
                          <a:ea typeface="Times New Roman"/>
                          <a:cs typeface="Arial"/>
                        </a:rPr>
                        <a:t>1</a:t>
                      </a:r>
                      <a:r>
                        <a:rPr lang="en-US" sz="1000" dirty="0">
                          <a:solidFill>
                            <a:srgbClr val="000000"/>
                          </a:solidFill>
                          <a:latin typeface="Arial"/>
                          <a:ea typeface="Times New Roman"/>
                          <a:cs typeface="Arial"/>
                        </a:rPr>
                        <a:t> for TSA timber supply</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5,339</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Bef>
                          <a:spcPts val="600"/>
                        </a:spcBef>
                        <a:spcAft>
                          <a:spcPts val="0"/>
                        </a:spcAft>
                      </a:pPr>
                      <a:r>
                        <a:rPr lang="en-US" sz="1000">
                          <a:solidFill>
                            <a:srgbClr val="000000"/>
                          </a:solidFill>
                          <a:latin typeface="Arial"/>
                          <a:ea typeface="Times New Roman"/>
                          <a:cs typeface="Arial"/>
                        </a:rPr>
                        <a:t>MFR Productive Forest</a:t>
                      </a:r>
                      <a:endParaRPr lang="en-CA" sz="100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Bef>
                          <a:spcPts val="600"/>
                        </a:spcBef>
                        <a:spcAft>
                          <a:spcPts val="0"/>
                        </a:spcAft>
                      </a:pPr>
                      <a:endParaRPr lang="en-CA" sz="60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Bef>
                          <a:spcPts val="600"/>
                        </a:spcBef>
                        <a:spcAft>
                          <a:spcPts val="0"/>
                        </a:spcAft>
                      </a:pPr>
                      <a:endParaRPr lang="en-CA" sz="900">
                        <a:solidFill>
                          <a:srgbClr val="000000"/>
                        </a:solidFill>
                        <a:latin typeface="Arial"/>
                        <a:ea typeface="Times New Roman"/>
                        <a:cs typeface="Times New Roman"/>
                      </a:endParaRPr>
                    </a:p>
                  </a:txBody>
                  <a:tcPr marL="39800" marR="39800" marT="0" marB="0" anchor="ctr">
                    <a:lnL>
                      <a:noFill/>
                    </a:lnL>
                    <a:lnR>
                      <a:noFill/>
                    </a:lnR>
                    <a:lnT>
                      <a:noFill/>
                    </a:lnT>
                    <a:lnB>
                      <a:noFill/>
                    </a:lnB>
                  </a:tcPr>
                </a:tc>
                <a:tc>
                  <a:txBody>
                    <a:bodyPr/>
                    <a:lstStyle/>
                    <a:p>
                      <a:pPr algn="ctr">
                        <a:lnSpc>
                          <a:spcPct val="115000"/>
                        </a:lnSpc>
                        <a:spcBef>
                          <a:spcPts val="600"/>
                        </a:spcBef>
                        <a:spcAft>
                          <a:spcPts val="0"/>
                        </a:spcAft>
                      </a:pPr>
                      <a:r>
                        <a:rPr lang="en-US" sz="900" dirty="0">
                          <a:solidFill>
                            <a:srgbClr val="000000"/>
                          </a:solidFill>
                          <a:latin typeface="Arial"/>
                          <a:ea typeface="Times New Roman"/>
                          <a:cs typeface="Arial"/>
                        </a:rPr>
                        <a:t>152,979</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r>
              <a:tr h="171461">
                <a:tc>
                  <a:txBody>
                    <a:bodyPr/>
                    <a:lstStyle/>
                    <a:p>
                      <a:pPr>
                        <a:lnSpc>
                          <a:spcPct val="115000"/>
                        </a:lnSpc>
                        <a:spcAft>
                          <a:spcPts val="0"/>
                        </a:spcAft>
                      </a:pPr>
                      <a:endParaRPr lang="en-US" sz="1000" dirty="0">
                        <a:solidFill>
                          <a:srgbClr val="000000"/>
                        </a:solidFill>
                        <a:latin typeface="Arial"/>
                        <a:ea typeface="Times New Roman"/>
                        <a:cs typeface="Arial"/>
                      </a:endParaRPr>
                    </a:p>
                  </a:txBody>
                  <a:tcPr marL="39800" marR="39800" marT="0" marB="0" anchor="ctr">
                    <a:lnL>
                      <a:noFill/>
                    </a:lnL>
                    <a:lnR>
                      <a:noFill/>
                    </a:lnR>
                    <a:lnT>
                      <a:noFill/>
                    </a:lnT>
                    <a:lnB>
                      <a:noFill/>
                    </a:lnB>
                  </a:tcPr>
                </a:tc>
                <a:tc gridSpan="2">
                  <a:txBody>
                    <a:bodyPr/>
                    <a:lstStyle/>
                    <a:p>
                      <a:pPr algn="r">
                        <a:lnSpc>
                          <a:spcPct val="115000"/>
                        </a:lnSpc>
                        <a:spcBef>
                          <a:spcPts val="600"/>
                        </a:spcBef>
                        <a:spcAft>
                          <a:spcPts val="0"/>
                        </a:spcAft>
                      </a:pPr>
                      <a:r>
                        <a:rPr lang="en-US" sz="900" u="sng" dirty="0">
                          <a:solidFill>
                            <a:srgbClr val="000000"/>
                          </a:solidFill>
                          <a:latin typeface="Arial"/>
                          <a:ea typeface="Times New Roman"/>
                          <a:cs typeface="Arial"/>
                        </a:rPr>
                        <a:t>Total</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Bef>
                          <a:spcPts val="600"/>
                        </a:spcBef>
                        <a:spcAft>
                          <a:spcPts val="0"/>
                        </a:spcAft>
                      </a:pPr>
                      <a:r>
                        <a:rPr lang="en-US" sz="900" u="sng" dirty="0">
                          <a:solidFill>
                            <a:srgbClr val="000000"/>
                          </a:solidFill>
                          <a:latin typeface="Arial"/>
                          <a:ea typeface="Times New Roman"/>
                          <a:cs typeface="Arial"/>
                        </a:rPr>
                        <a:t>Removed</a:t>
                      </a:r>
                      <a:endParaRPr lang="en-CA" sz="9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Avalanche areas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1,057</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1,057</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Sensitive soils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36,337</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14,941</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High recreation value</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393</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393</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Preservation VQO</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471</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331</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Inoperable areas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15,471</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10,796</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Low timber growing potential</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a:solidFill>
                            <a:srgbClr val="000000"/>
                          </a:solidFill>
                          <a:latin typeface="Arial"/>
                          <a:ea typeface="Times New Roman"/>
                          <a:cs typeface="Arial"/>
                        </a:rPr>
                        <a:t>21,413</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15,187</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Problem forest types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endParaRPr lang="en-US" sz="900">
                        <a:solidFill>
                          <a:srgbClr val="000000"/>
                        </a:solidFill>
                        <a:latin typeface="Arial"/>
                        <a:ea typeface="Times New Roman"/>
                        <a:cs typeface="Arial"/>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aspen, birch, alder</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5,723</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1,207</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a:t>
                      </a:r>
                      <a:r>
                        <a:rPr lang="en-US" sz="1000" dirty="0" err="1">
                          <a:solidFill>
                            <a:srgbClr val="000000"/>
                          </a:solidFill>
                          <a:latin typeface="Arial"/>
                          <a:ea typeface="Times New Roman"/>
                          <a:cs typeface="Arial"/>
                        </a:rPr>
                        <a:t>open‑grown</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2,229</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777</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stocking problems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3,442</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2,609</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Wildlife habitat</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5,722</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2,302</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Cultural heritage areas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132</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132</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Specific geographic areas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endParaRPr lang="en-US" sz="900">
                        <a:solidFill>
                          <a:srgbClr val="000000"/>
                        </a:solidFill>
                        <a:latin typeface="Arial"/>
                        <a:ea typeface="Times New Roman"/>
                        <a:cs typeface="Arial"/>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Kalum SRMP </a:t>
                      </a:r>
                      <a:r>
                        <a:rPr lang="en-US" sz="1000" dirty="0" err="1">
                          <a:solidFill>
                            <a:srgbClr val="000000"/>
                          </a:solidFill>
                          <a:latin typeface="Arial"/>
                          <a:ea typeface="Times New Roman"/>
                          <a:cs typeface="Arial"/>
                        </a:rPr>
                        <a:t>no‑log</a:t>
                      </a:r>
                      <a:r>
                        <a:rPr lang="en-US" sz="1000" dirty="0">
                          <a:solidFill>
                            <a:srgbClr val="000000"/>
                          </a:solidFill>
                          <a:latin typeface="Arial"/>
                          <a:ea typeface="Times New Roman"/>
                          <a:cs typeface="Arial"/>
                        </a:rPr>
                        <a:t> zones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1,302</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1,123</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legal OGMAs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9,890</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4,878</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research &amp; GY plots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151</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86</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 Skeena Islands rare </a:t>
                      </a:r>
                      <a:r>
                        <a:rPr lang="en-US" sz="1000" dirty="0" err="1">
                          <a:solidFill>
                            <a:srgbClr val="000000"/>
                          </a:solidFill>
                          <a:latin typeface="Arial"/>
                          <a:ea typeface="Times New Roman"/>
                          <a:cs typeface="Arial"/>
                        </a:rPr>
                        <a:t>ecostems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1,059</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369</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Riparian areas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r>
                        <a:rPr lang="en-US" sz="900" dirty="0">
                          <a:solidFill>
                            <a:srgbClr val="000000"/>
                          </a:solidFill>
                          <a:latin typeface="Arial"/>
                          <a:ea typeface="Times New Roman"/>
                          <a:cs typeface="Arial"/>
                        </a:rPr>
                        <a:t>6,242</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3,942</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Wildlife tree patches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dirty="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5,326</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a:txBody>
                    <a:bodyPr/>
                    <a:lstStyle/>
                    <a:p>
                      <a:pPr>
                        <a:lnSpc>
                          <a:spcPct val="115000"/>
                        </a:lnSpc>
                        <a:spcAft>
                          <a:spcPts val="0"/>
                        </a:spcAft>
                      </a:pPr>
                      <a:r>
                        <a:rPr lang="en-US" sz="1000" dirty="0">
                          <a:solidFill>
                            <a:srgbClr val="000000"/>
                          </a:solidFill>
                          <a:latin typeface="Arial"/>
                          <a:ea typeface="Times New Roman"/>
                          <a:cs typeface="Arial"/>
                        </a:rPr>
                        <a:t>Current roads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Aft>
                          <a:spcPts val="0"/>
                        </a:spcAft>
                      </a:pPr>
                      <a:r>
                        <a:rPr lang="en-US" sz="900">
                          <a:solidFill>
                            <a:srgbClr val="000000"/>
                          </a:solidFill>
                          <a:latin typeface="Arial"/>
                          <a:ea typeface="Times New Roman"/>
                          <a:cs typeface="Arial"/>
                        </a:rPr>
                        <a:t>2,697</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71461">
                <a:tc gridSpan="3">
                  <a:txBody>
                    <a:bodyPr/>
                    <a:lstStyle/>
                    <a:p>
                      <a:pPr>
                        <a:lnSpc>
                          <a:spcPct val="115000"/>
                        </a:lnSpc>
                        <a:spcBef>
                          <a:spcPts val="600"/>
                        </a:spcBef>
                        <a:spcAft>
                          <a:spcPts val="0"/>
                        </a:spcAft>
                      </a:pPr>
                      <a:r>
                        <a:rPr lang="en-US" sz="1000">
                          <a:solidFill>
                            <a:srgbClr val="000000"/>
                          </a:solidFill>
                          <a:latin typeface="Arial"/>
                          <a:ea typeface="Times New Roman"/>
                          <a:cs typeface="Arial"/>
                        </a:rPr>
                        <a:t>Current Timber Harvesting Land Base</a:t>
                      </a:r>
                      <a:endParaRPr lang="en-CA" sz="1000">
                        <a:solidFill>
                          <a:srgbClr val="000000"/>
                        </a:solidFill>
                        <a:latin typeface="Arial"/>
                        <a:ea typeface="Times New Roman"/>
                        <a:cs typeface="Times New Roman"/>
                      </a:endParaRPr>
                    </a:p>
                  </a:txBody>
                  <a:tcPr marL="39800" marR="39800" marT="0" marB="0" anchor="ctr">
                    <a:lnL>
                      <a:noFill/>
                    </a:lnL>
                    <a:lnR>
                      <a:noFill/>
                    </a:lnR>
                    <a:lnT>
                      <a:noFill/>
                    </a:lnT>
                    <a:lnB>
                      <a:noFill/>
                    </a:lnB>
                  </a:tcPr>
                </a:tc>
                <a:tc hMerge="1">
                  <a:txBody>
                    <a:bodyPr/>
                    <a:lstStyle/>
                    <a:p>
                      <a:endParaRPr lang="en-CA"/>
                    </a:p>
                  </a:txBody>
                  <a:tcPr/>
                </a:tc>
                <a:tc hMerge="1">
                  <a:txBody>
                    <a:bodyPr/>
                    <a:lstStyle/>
                    <a:p>
                      <a:endParaRPr lang="en-CA"/>
                    </a:p>
                  </a:txBody>
                  <a:tcPr/>
                </a:tc>
                <a:tc>
                  <a:txBody>
                    <a:bodyPr/>
                    <a:lstStyle/>
                    <a:p>
                      <a:pPr algn="ctr">
                        <a:lnSpc>
                          <a:spcPct val="115000"/>
                        </a:lnSpc>
                        <a:spcBef>
                          <a:spcPts val="600"/>
                        </a:spcBef>
                        <a:spcAft>
                          <a:spcPts val="0"/>
                        </a:spcAft>
                      </a:pPr>
                      <a:endParaRPr lang="en-US" sz="900">
                        <a:solidFill>
                          <a:srgbClr val="000000"/>
                        </a:solidFill>
                        <a:latin typeface="Arial"/>
                        <a:ea typeface="Times New Roman"/>
                        <a:cs typeface="Arial"/>
                      </a:endParaRPr>
                    </a:p>
                  </a:txBody>
                  <a:tcPr marL="39800" marR="39800" marT="0" marB="0">
                    <a:lnL>
                      <a:noFill/>
                    </a:lnL>
                    <a:lnR>
                      <a:noFill/>
                    </a:lnR>
                    <a:lnT>
                      <a:noFill/>
                    </a:lnT>
                    <a:lnB>
                      <a:noFill/>
                    </a:lnB>
                  </a:tcPr>
                </a:tc>
                <a:tc>
                  <a:txBody>
                    <a:bodyPr/>
                    <a:lstStyle/>
                    <a:p>
                      <a:pPr algn="ctr">
                        <a:lnSpc>
                          <a:spcPct val="115000"/>
                        </a:lnSpc>
                        <a:spcBef>
                          <a:spcPts val="600"/>
                        </a:spcBef>
                        <a:spcAft>
                          <a:spcPts val="0"/>
                        </a:spcAft>
                      </a:pPr>
                      <a:r>
                        <a:rPr lang="en-US" sz="900" dirty="0">
                          <a:solidFill>
                            <a:srgbClr val="000000"/>
                          </a:solidFill>
                          <a:latin typeface="Arial"/>
                          <a:ea typeface="Times New Roman"/>
                          <a:cs typeface="Arial"/>
                        </a:rPr>
                        <a:t>84,826</a:t>
                      </a:r>
                      <a:endParaRPr lang="en-CA" sz="900" dirty="0">
                        <a:solidFill>
                          <a:srgbClr val="000000"/>
                        </a:solidFill>
                        <a:latin typeface="Arial"/>
                        <a:ea typeface="Times New Roman"/>
                        <a:cs typeface="Times New Roman"/>
                      </a:endParaRPr>
                    </a:p>
                  </a:txBody>
                  <a:tcPr marL="39800" marR="39800" marT="0" marB="0">
                    <a:lnL>
                      <a:noFill/>
                    </a:lnL>
                    <a:lnR>
                      <a:noFill/>
                    </a:lnR>
                    <a:lnT>
                      <a:noFill/>
                    </a:lnT>
                    <a:lnB>
                      <a:noFill/>
                    </a:lnB>
                  </a:tcPr>
                </a:tc>
              </a:tr>
              <a:tr h="156862">
                <a:tc>
                  <a:txBody>
                    <a:bodyPr/>
                    <a:lstStyle/>
                    <a:p>
                      <a:pPr>
                        <a:lnSpc>
                          <a:spcPct val="115000"/>
                        </a:lnSpc>
                        <a:spcBef>
                          <a:spcPts val="600"/>
                        </a:spcBef>
                        <a:spcAft>
                          <a:spcPts val="0"/>
                        </a:spcAft>
                      </a:pPr>
                      <a:r>
                        <a:rPr lang="en-US" sz="1000" dirty="0">
                          <a:solidFill>
                            <a:srgbClr val="000000"/>
                          </a:solidFill>
                          <a:latin typeface="Arial"/>
                          <a:ea typeface="Times New Roman"/>
                          <a:cs typeface="Arial"/>
                        </a:rPr>
                        <a:t>Future roads</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a:noFill/>
                    </a:lnB>
                  </a:tcPr>
                </a:tc>
                <a:tc gridSpan="2">
                  <a:txBody>
                    <a:bodyPr/>
                    <a:lstStyle/>
                    <a:p>
                      <a:pPr algn="r">
                        <a:lnSpc>
                          <a:spcPct val="115000"/>
                        </a:lnSpc>
                        <a:spcBef>
                          <a:spcPts val="600"/>
                        </a:spcBef>
                        <a:spcAft>
                          <a:spcPts val="0"/>
                        </a:spcAft>
                      </a:pPr>
                      <a:endParaRPr lang="en-US" sz="600">
                        <a:solidFill>
                          <a:srgbClr val="000000"/>
                        </a:solidFill>
                        <a:latin typeface="Arial"/>
                        <a:ea typeface="Times New Roman"/>
                        <a:cs typeface="Arial"/>
                      </a:endParaRPr>
                    </a:p>
                  </a:txBody>
                  <a:tcPr marL="39800" marR="39800" marT="0" marB="0">
                    <a:lnL>
                      <a:noFill/>
                    </a:lnL>
                    <a:lnR>
                      <a:noFill/>
                    </a:lnR>
                    <a:lnT>
                      <a:noFill/>
                    </a:lnT>
                    <a:lnB>
                      <a:noFill/>
                    </a:lnB>
                  </a:tcPr>
                </a:tc>
                <a:tc hMerge="1">
                  <a:txBody>
                    <a:bodyPr/>
                    <a:lstStyle/>
                    <a:p>
                      <a:endParaRPr lang="en-CA"/>
                    </a:p>
                  </a:txBody>
                  <a:tcPr/>
                </a:tc>
                <a:tc>
                  <a:txBody>
                    <a:bodyPr/>
                    <a:lstStyle/>
                    <a:p>
                      <a:pPr algn="r">
                        <a:lnSpc>
                          <a:spcPct val="115000"/>
                        </a:lnSpc>
                        <a:spcBef>
                          <a:spcPts val="600"/>
                        </a:spcBef>
                        <a:spcAft>
                          <a:spcPts val="0"/>
                        </a:spcAft>
                      </a:pPr>
                      <a:r>
                        <a:rPr lang="en-US" sz="900">
                          <a:solidFill>
                            <a:srgbClr val="000000"/>
                          </a:solidFill>
                          <a:latin typeface="Arial"/>
                          <a:ea typeface="Times New Roman"/>
                          <a:cs typeface="Arial"/>
                        </a:rPr>
                        <a:t>4,006</a:t>
                      </a:r>
                      <a:endParaRPr lang="en-CA" sz="900">
                        <a:solidFill>
                          <a:srgbClr val="000000"/>
                        </a:solidFill>
                        <a:latin typeface="Arial"/>
                        <a:ea typeface="Times New Roman"/>
                        <a:cs typeface="Times New Roman"/>
                      </a:endParaRPr>
                    </a:p>
                  </a:txBody>
                  <a:tcPr marL="39800" marR="39800" marT="0" marB="0">
                    <a:lnL>
                      <a:noFill/>
                    </a:lnL>
                    <a:lnR>
                      <a:noFill/>
                    </a:lnR>
                    <a:lnT>
                      <a:noFill/>
                    </a:lnT>
                    <a:lnB>
                      <a:noFill/>
                    </a:lnB>
                  </a:tcPr>
                </a:tc>
                <a:tc>
                  <a:txBody>
                    <a:bodyPr/>
                    <a:lstStyle/>
                    <a:p>
                      <a:pPr algn="ctr">
                        <a:lnSpc>
                          <a:spcPct val="115000"/>
                        </a:lnSpc>
                        <a:spcBef>
                          <a:spcPts val="600"/>
                        </a:spcBef>
                        <a:spcAft>
                          <a:spcPts val="0"/>
                        </a:spcAft>
                      </a:pPr>
                      <a:endParaRPr lang="en-US" sz="900" dirty="0">
                        <a:solidFill>
                          <a:srgbClr val="000000"/>
                        </a:solidFill>
                        <a:latin typeface="Arial"/>
                        <a:ea typeface="Times New Roman"/>
                        <a:cs typeface="Arial"/>
                      </a:endParaRPr>
                    </a:p>
                  </a:txBody>
                  <a:tcPr marL="39800" marR="39800" marT="0" marB="0">
                    <a:lnL>
                      <a:noFill/>
                    </a:lnL>
                    <a:lnR>
                      <a:noFill/>
                    </a:lnR>
                    <a:lnT>
                      <a:noFill/>
                    </a:lnT>
                    <a:lnB>
                      <a:noFill/>
                    </a:lnB>
                  </a:tcPr>
                </a:tc>
              </a:tr>
              <a:tr h="156862">
                <a:tc gridSpan="3">
                  <a:txBody>
                    <a:bodyPr/>
                    <a:lstStyle/>
                    <a:p>
                      <a:pPr>
                        <a:lnSpc>
                          <a:spcPct val="115000"/>
                        </a:lnSpc>
                        <a:spcBef>
                          <a:spcPts val="600"/>
                        </a:spcBef>
                        <a:spcAft>
                          <a:spcPts val="0"/>
                        </a:spcAft>
                      </a:pPr>
                      <a:r>
                        <a:rPr lang="en-US" sz="1000" dirty="0">
                          <a:solidFill>
                            <a:srgbClr val="000000"/>
                          </a:solidFill>
                          <a:latin typeface="Arial"/>
                          <a:ea typeface="Times New Roman"/>
                          <a:cs typeface="Arial"/>
                        </a:rPr>
                        <a:t>Future Timber Harvesting Land Base </a:t>
                      </a:r>
                      <a:endParaRPr lang="en-CA" sz="1000" dirty="0">
                        <a:solidFill>
                          <a:srgbClr val="000000"/>
                        </a:solidFill>
                        <a:latin typeface="Arial"/>
                        <a:ea typeface="Times New Roman"/>
                        <a:cs typeface="Times New Roman"/>
                      </a:endParaRPr>
                    </a:p>
                  </a:txBody>
                  <a:tcPr marL="39800" marR="3980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a:txBody>
                    <a:bodyPr/>
                    <a:lstStyle/>
                    <a:p>
                      <a:pPr algn="ctr">
                        <a:lnSpc>
                          <a:spcPct val="115000"/>
                        </a:lnSpc>
                        <a:spcBef>
                          <a:spcPts val="600"/>
                        </a:spcBef>
                        <a:spcAft>
                          <a:spcPts val="0"/>
                        </a:spcAft>
                      </a:pPr>
                      <a:endParaRPr lang="en-US" sz="900">
                        <a:solidFill>
                          <a:srgbClr val="000000"/>
                        </a:solidFill>
                        <a:latin typeface="Arial"/>
                        <a:ea typeface="Times New Roman"/>
                        <a:cs typeface="Arial"/>
                      </a:endParaRPr>
                    </a:p>
                  </a:txBody>
                  <a:tcPr marL="39800" marR="39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600"/>
                        </a:spcBef>
                        <a:spcAft>
                          <a:spcPts val="0"/>
                        </a:spcAft>
                      </a:pPr>
                      <a:r>
                        <a:rPr lang="en-US" sz="900" b="1" dirty="0">
                          <a:solidFill>
                            <a:srgbClr val="000000"/>
                          </a:solidFill>
                          <a:latin typeface="Arial"/>
                          <a:ea typeface="Times New Roman"/>
                          <a:cs typeface="Arial"/>
                        </a:rPr>
                        <a:t>80,820</a:t>
                      </a:r>
                      <a:endParaRPr lang="en-CA" sz="900" b="1" dirty="0">
                        <a:solidFill>
                          <a:srgbClr val="000000"/>
                        </a:solidFill>
                        <a:latin typeface="Arial"/>
                        <a:ea typeface="Times New Roman"/>
                        <a:cs typeface="Times New Roman"/>
                      </a:endParaRPr>
                    </a:p>
                  </a:txBody>
                  <a:tcPr marL="39800" marR="3980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0" y="-2233"/>
            <a:ext cx="2161426"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2010 TSR Kalum TSA</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Timber harvesting land base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270520"/>
            <a:ext cx="9144000"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Current age class distribution contains 2 spikes </a:t>
            </a:r>
            <a:endParaRPr kumimoji="0" lang="en-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Most of the forest is either older than 300 years or younger than 50 years.</a:t>
            </a:r>
            <a:endParaRPr kumimoji="0" lang="en-C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Chart 2"/>
          <p:cNvGraphicFramePr/>
          <p:nvPr/>
        </p:nvGraphicFramePr>
        <p:xfrm>
          <a:off x="107504" y="1268760"/>
          <a:ext cx="8784976" cy="54726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9560"/>
            <a:ext cx="914400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1"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Harvest forecast</a:t>
            </a:r>
            <a:endParaRPr kumimoji="0" lang="en-C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In 2011</a:t>
            </a:r>
            <a:r>
              <a:rPr kumimoji="0" lang="en-US" sz="1600" b="0" i="0" u="none" strike="noStrike" cap="none" normalizeH="0" dirty="0" smtClean="0">
                <a:ln>
                  <a:noFill/>
                </a:ln>
                <a:solidFill>
                  <a:schemeClr val="tx1"/>
                </a:solidFill>
                <a:effectLst/>
                <a:latin typeface="Arial" pitchFamily="34" charset="0"/>
                <a:ea typeface="Times New Roman" pitchFamily="18" charset="0"/>
                <a:cs typeface="Times New Roman" pitchFamily="18" charset="0"/>
              </a:rPr>
              <a:t> t</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he AAC was determined for the Kalum TSA at 424,000 m</a:t>
            </a:r>
            <a:r>
              <a:rPr kumimoji="0" lang="en-US" sz="1600" b="0" i="0" u="none" strike="noStrike" cap="none" normalizeH="0" baseline="30000" dirty="0" smtClean="0">
                <a:ln>
                  <a:noFill/>
                </a:ln>
                <a:solidFill>
                  <a:schemeClr val="tx1"/>
                </a:solidFill>
                <a:effectLst/>
                <a:latin typeface="Arial" pitchFamily="34" charset="0"/>
                <a:ea typeface="Times New Roman" pitchFamily="18" charset="0"/>
                <a:cs typeface="Times New Roman" pitchFamily="18" charset="0"/>
              </a:rPr>
              <a:t>3</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/year.  </a:t>
            </a:r>
            <a:endParaRPr kumimoji="0" lang="en-C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base case shows that the current AAC can be maintained for 2 decades before falling about 9 percent per decade to the mid‑term harvest level of 353,876 m</a:t>
            </a:r>
            <a:r>
              <a:rPr kumimoji="0" lang="en-US" sz="1600" b="0" i="0" u="none" strike="noStrike" cap="none" normalizeH="0" baseline="30000" dirty="0" smtClean="0">
                <a:ln>
                  <a:noFill/>
                </a:ln>
                <a:solidFill>
                  <a:schemeClr val="tx1"/>
                </a:solidFill>
                <a:effectLst/>
                <a:latin typeface="Arial" pitchFamily="34" charset="0"/>
                <a:ea typeface="Times New Roman" pitchFamily="18" charset="0"/>
                <a:cs typeface="Times New Roman" pitchFamily="18" charset="0"/>
              </a:rPr>
              <a:t>3</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/year which is reached in decade 4.  </a:t>
            </a:r>
            <a:endParaRPr kumimoji="0" lang="en-C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harvest level rises to the long term harvest level of 421,226 m</a:t>
            </a:r>
            <a:r>
              <a:rPr kumimoji="0" lang="en-US" sz="1600" b="0" i="0" u="none" strike="noStrike" cap="none" normalizeH="0" baseline="30000" dirty="0" smtClean="0">
                <a:ln>
                  <a:noFill/>
                </a:ln>
                <a:solidFill>
                  <a:schemeClr val="tx1"/>
                </a:solidFill>
                <a:effectLst/>
                <a:latin typeface="Arial" pitchFamily="34" charset="0"/>
                <a:ea typeface="Times New Roman" pitchFamily="18" charset="0"/>
                <a:cs typeface="Times New Roman" pitchFamily="18" charset="0"/>
              </a:rPr>
              <a:t>3</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/year in decade 10.</a:t>
            </a:r>
            <a:endParaRPr kumimoji="0" lang="en-C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Chart 2"/>
          <p:cNvGraphicFramePr/>
          <p:nvPr/>
        </p:nvGraphicFramePr>
        <p:xfrm>
          <a:off x="179512" y="1412776"/>
          <a:ext cx="8568952" cy="5256584"/>
        </p:xfrm>
        <a:graphic>
          <a:graphicData uri="http://schemas.openxmlformats.org/drawingml/2006/chart">
            <c:chart xmlns:c="http://schemas.openxmlformats.org/drawingml/2006/chart" xmlns:r="http://schemas.openxmlformats.org/officeDocument/2006/relationships" r:id="rId2"/>
          </a:graphicData>
        </a:graphic>
      </p:graphicFrame>
      <p:sp>
        <p:nvSpPr>
          <p:cNvPr id="16387" name="Rectangle 3"/>
          <p:cNvSpPr>
            <a:spLocks noChangeArrowheads="1"/>
          </p:cNvSpPr>
          <p:nvPr/>
        </p:nvSpPr>
        <p:spPr bwMode="auto">
          <a:xfrm>
            <a:off x="0" y="3505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83568" y="1772816"/>
          <a:ext cx="7214592" cy="496669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0" y="0"/>
            <a:ext cx="9144000" cy="1754326"/>
          </a:xfrm>
          <a:prstGeom prst="rect">
            <a:avLst/>
          </a:prstGeom>
        </p:spPr>
        <p:txBody>
          <a:bodyPr wrap="square">
            <a:spAutoFit/>
          </a:bodyPr>
          <a:lstStyle/>
          <a:p>
            <a:r>
              <a:rPr lang="en-US" dirty="0"/>
              <a:t>Harvesting of second growth (i.e., managed stands) only begins in decade 4 because natural old growth has higher yields which gives it a higher priority in the timber supply model.  In addition, there is very little second growth available for harvest in early decades (i.e., above minimum harvestable </a:t>
            </a:r>
            <a:r>
              <a:rPr lang="en-US" dirty="0" smtClean="0"/>
              <a:t>age).  </a:t>
            </a:r>
            <a:r>
              <a:rPr lang="en-US" dirty="0"/>
              <a:t>The majority of harvest must be in natural stands during the mid‑term dip, until there is sufficient volume in managed stands to allow the harvest level to rise to the </a:t>
            </a:r>
            <a:r>
              <a:rPr lang="en-US" dirty="0" err="1"/>
              <a:t>long‑term</a:t>
            </a:r>
            <a:r>
              <a:rPr lang="en-US" dirty="0"/>
              <a:t> harvest level.</a:t>
            </a:r>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632"/>
            <a:ext cx="9144000" cy="1938992"/>
          </a:xfrm>
          <a:prstGeom prst="rect">
            <a:avLst/>
          </a:prstGeom>
        </p:spPr>
        <p:txBody>
          <a:bodyPr wrap="square">
            <a:spAutoFit/>
          </a:bodyPr>
          <a:lstStyle/>
          <a:p>
            <a:r>
              <a:rPr lang="en-US" sz="2400" dirty="0"/>
              <a:t>Most old-growth timber stands are dominated by marginal </a:t>
            </a:r>
            <a:r>
              <a:rPr lang="en-US" sz="2400" dirty="0" err="1"/>
              <a:t>sawlog</a:t>
            </a:r>
            <a:r>
              <a:rPr lang="en-US" sz="2400" dirty="0"/>
              <a:t> or pulp-quality </a:t>
            </a:r>
            <a:r>
              <a:rPr lang="en-US" sz="2400" dirty="0" smtClean="0"/>
              <a:t>timber, many with higher than average road building costs and are </a:t>
            </a:r>
            <a:r>
              <a:rPr lang="en-US" sz="2400" dirty="0"/>
              <a:t>not viable for harvest today</a:t>
            </a:r>
            <a:r>
              <a:rPr lang="en-US" sz="2400" dirty="0" smtClean="0"/>
              <a:t>.  </a:t>
            </a:r>
          </a:p>
          <a:p>
            <a:r>
              <a:rPr lang="en-US" sz="2400" dirty="0" smtClean="0"/>
              <a:t>As a result, export market licensees are beginning to harvest spaced second growth stands now (age 50) </a:t>
            </a:r>
          </a:p>
        </p:txBody>
      </p:sp>
      <p:graphicFrame>
        <p:nvGraphicFramePr>
          <p:cNvPr id="17411" name="Object 3"/>
          <p:cNvGraphicFramePr>
            <a:graphicFrameLocks noChangeAspect="1"/>
          </p:cNvGraphicFramePr>
          <p:nvPr/>
        </p:nvGraphicFramePr>
        <p:xfrm>
          <a:off x="395536" y="2348880"/>
          <a:ext cx="8589963" cy="4260850"/>
        </p:xfrm>
        <a:graphic>
          <a:graphicData uri="http://schemas.openxmlformats.org/presentationml/2006/ole">
            <p:oleObj spid="_x0000_s17411" name="Chart" r:id="rId3" imgW="8505749" imgH="4219651" progId="Excel.Sheet.8">
              <p:embed/>
            </p:oleObj>
          </a:graphicData>
        </a:graphic>
      </p:graphicFrame>
      <p:sp>
        <p:nvSpPr>
          <p:cNvPr id="5" name="TextBox 4"/>
          <p:cNvSpPr txBox="1"/>
          <p:nvPr/>
        </p:nvSpPr>
        <p:spPr>
          <a:xfrm>
            <a:off x="1115616" y="4077072"/>
            <a:ext cx="1872208" cy="369332"/>
          </a:xfrm>
          <a:prstGeom prst="rect">
            <a:avLst/>
          </a:prstGeom>
          <a:noFill/>
        </p:spPr>
        <p:txBody>
          <a:bodyPr wrap="square" rtlCol="0">
            <a:spAutoFit/>
          </a:bodyPr>
          <a:lstStyle/>
          <a:p>
            <a:r>
              <a:rPr lang="en-CA" dirty="0" smtClean="0"/>
              <a:t>Harvesting Now</a:t>
            </a:r>
            <a:endParaRPr lang="en-CA" dirty="0"/>
          </a:p>
        </p:txBody>
      </p:sp>
      <p:cxnSp>
        <p:nvCxnSpPr>
          <p:cNvPr id="7" name="Straight Arrow Connector 6"/>
          <p:cNvCxnSpPr/>
          <p:nvPr/>
        </p:nvCxnSpPr>
        <p:spPr>
          <a:xfrm>
            <a:off x="2627784" y="4365104"/>
            <a:ext cx="216024"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8"/>
            <a:ext cx="8784976" cy="1815882"/>
          </a:xfrm>
          <a:prstGeom prst="rect">
            <a:avLst/>
          </a:prstGeom>
        </p:spPr>
        <p:txBody>
          <a:bodyPr wrap="square">
            <a:spAutoFit/>
          </a:bodyPr>
          <a:lstStyle/>
          <a:p>
            <a:r>
              <a:rPr lang="en-US" sz="2800" dirty="0" smtClean="0"/>
              <a:t>The majority of second-growth timber is densely stocked and will not be viable for harvest for decades unless stand tending is carried out in the near future to accelerate stand merchantability</a:t>
            </a:r>
          </a:p>
        </p:txBody>
      </p:sp>
      <p:pic>
        <p:nvPicPr>
          <p:cNvPr id="3" name="Picture 2"/>
          <p:cNvPicPr>
            <a:picLocks noChangeAspect="1" noChangeArrowheads="1"/>
          </p:cNvPicPr>
          <p:nvPr/>
        </p:nvPicPr>
        <p:blipFill>
          <a:blip r:embed="rId2" cstate="print"/>
          <a:srcRect/>
          <a:stretch>
            <a:fillRect/>
          </a:stretch>
        </p:blipFill>
        <p:spPr bwMode="auto">
          <a:xfrm>
            <a:off x="611560" y="2276872"/>
            <a:ext cx="8130820" cy="45811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980728"/>
            <a:ext cx="6552728" cy="4031873"/>
          </a:xfrm>
          <a:prstGeom prst="rect">
            <a:avLst/>
          </a:prstGeom>
          <a:noFill/>
        </p:spPr>
        <p:txBody>
          <a:bodyPr wrap="square" rtlCol="0">
            <a:spAutoFit/>
          </a:bodyPr>
          <a:lstStyle/>
          <a:p>
            <a:r>
              <a:rPr lang="en-CA" sz="3200" dirty="0" smtClean="0"/>
              <a:t>The current harvesting of spaced second growth stands will compound the decline in mid-term AAC</a:t>
            </a:r>
          </a:p>
          <a:p>
            <a:endParaRPr lang="en-CA" sz="3200" dirty="0" smtClean="0"/>
          </a:p>
          <a:p>
            <a:r>
              <a:rPr lang="en-CA" sz="3200" dirty="0" smtClean="0"/>
              <a:t>To avoid a dramatic and sustained drop to mid-term </a:t>
            </a:r>
            <a:r>
              <a:rPr lang="en-CA" sz="3200" i="1" dirty="0" smtClean="0">
                <a:solidFill>
                  <a:srgbClr val="FF0000"/>
                </a:solidFill>
              </a:rPr>
              <a:t>economic</a:t>
            </a:r>
            <a:r>
              <a:rPr lang="en-CA" sz="3200" dirty="0" smtClean="0">
                <a:solidFill>
                  <a:srgbClr val="FF0000"/>
                </a:solidFill>
              </a:rPr>
              <a:t> </a:t>
            </a:r>
            <a:r>
              <a:rPr lang="en-CA" sz="3200" dirty="0" smtClean="0"/>
              <a:t>AAC, incremental spacing of second growth stands is required</a:t>
            </a:r>
            <a:r>
              <a:rPr lang="en-CA" dirty="0" smtClean="0"/>
              <a:t>  </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32656"/>
            <a:ext cx="9144000" cy="6370975"/>
          </a:xfrm>
          <a:prstGeom prst="rect">
            <a:avLst/>
          </a:prstGeom>
          <a:noFill/>
        </p:spPr>
        <p:txBody>
          <a:bodyPr wrap="square" rtlCol="0">
            <a:spAutoFit/>
          </a:bodyPr>
          <a:lstStyle/>
          <a:p>
            <a:pPr lvl="0"/>
            <a:r>
              <a:rPr lang="en-US" sz="2400" dirty="0" smtClean="0"/>
              <a:t>Considerable </a:t>
            </a:r>
            <a:r>
              <a:rPr lang="en-US" sz="2400" dirty="0"/>
              <a:t>incremental </a:t>
            </a:r>
            <a:r>
              <a:rPr lang="en-US" sz="2400" dirty="0" err="1"/>
              <a:t>silviculture</a:t>
            </a:r>
            <a:r>
              <a:rPr lang="en-US" sz="2400" dirty="0"/>
              <a:t> treatments, particularly </a:t>
            </a:r>
            <a:r>
              <a:rPr lang="en-US" sz="2400" dirty="0" err="1"/>
              <a:t>precommercial</a:t>
            </a:r>
            <a:r>
              <a:rPr lang="en-US" sz="2400" dirty="0"/>
              <a:t> thinning, have been carried out within the Kalum TSA (as well as neighboring TFLs) from the 1970s to the </a:t>
            </a:r>
            <a:r>
              <a:rPr lang="en-US" sz="2400" dirty="0" smtClean="0"/>
              <a:t>1990s</a:t>
            </a:r>
          </a:p>
          <a:p>
            <a:pPr lvl="0"/>
            <a:endParaRPr lang="en-CA" sz="2400" dirty="0"/>
          </a:p>
          <a:p>
            <a:pPr lvl="0"/>
            <a:r>
              <a:rPr lang="en-US" sz="2400" dirty="0" smtClean="0"/>
              <a:t>In </a:t>
            </a:r>
            <a:r>
              <a:rPr lang="en-US" sz="2400" dirty="0"/>
              <a:t>recent years, area </a:t>
            </a:r>
            <a:r>
              <a:rPr lang="en-US" sz="2400" dirty="0" smtClean="0"/>
              <a:t>spaced </a:t>
            </a:r>
            <a:r>
              <a:rPr lang="en-US" sz="2400" dirty="0"/>
              <a:t>has declined due to limited funding, although some treatment </a:t>
            </a:r>
            <a:r>
              <a:rPr lang="en-US" sz="2400" dirty="0" smtClean="0"/>
              <a:t>has continued </a:t>
            </a:r>
            <a:r>
              <a:rPr lang="en-US" sz="2400" dirty="0"/>
              <a:t>through the </a:t>
            </a:r>
            <a:r>
              <a:rPr lang="en-US" sz="2400" dirty="0" smtClean="0"/>
              <a:t>JOP initiative</a:t>
            </a:r>
            <a:r>
              <a:rPr lang="en-US" sz="2400" dirty="0"/>
              <a:t>, and with limited FIA funding</a:t>
            </a:r>
            <a:r>
              <a:rPr lang="en-US" sz="2400" dirty="0" smtClean="0"/>
              <a:t>.  Year 1 of LBIS spacing program accomplished 300 ha </a:t>
            </a:r>
          </a:p>
          <a:p>
            <a:pPr lvl="0"/>
            <a:r>
              <a:rPr lang="en-US" sz="2400" dirty="0" smtClean="0"/>
              <a:t> </a:t>
            </a:r>
          </a:p>
          <a:p>
            <a:pPr lvl="0"/>
            <a:r>
              <a:rPr lang="en-US" sz="2400" dirty="0" smtClean="0"/>
              <a:t>Past and current spacing programs have treated many of the candidate stands along active and passable roads.  Much of the remaining spacing inventory is located in areas without active harvesting operations and cannot be accessed due to deactivated and deteriorating roads (15+ yrs old)</a:t>
            </a:r>
          </a:p>
          <a:p>
            <a:pPr lvl="0"/>
            <a:endParaRPr lang="en-US" sz="2400" dirty="0" smtClean="0"/>
          </a:p>
          <a:p>
            <a:pPr lvl="0"/>
            <a:r>
              <a:rPr lang="en-US" sz="2400" dirty="0" smtClean="0"/>
              <a:t>A line item in Timber Supply Mitigation budget is needed to allow for upgrading access to reach candidate stands for spacing</a:t>
            </a:r>
            <a:r>
              <a:rPr lang="en-US" dirty="0" smtClean="0"/>
              <a:t>.</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753</TotalTime>
  <Words>602</Words>
  <Application>Microsoft Office PowerPoint</Application>
  <PresentationFormat>On-screen Show (4:3)</PresentationFormat>
  <Paragraphs>123</Paragraphs>
  <Slides>10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Chart</vt:lpstr>
      <vt:lpstr>Kalum TSA </vt:lpstr>
      <vt:lpstr>Slide 2</vt:lpstr>
      <vt:lpstr>Slide 3</vt:lpstr>
      <vt:lpstr>Slide 4</vt:lpstr>
      <vt:lpstr>Slide 5</vt:lpstr>
      <vt:lpstr>Slide 6</vt:lpstr>
      <vt:lpstr>Slide 7</vt:lpstr>
      <vt:lpstr>Slide 8</vt:lpstr>
      <vt:lpstr>Slide 9</vt:lpstr>
      <vt:lpstr>Slide 10</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Kalum TSA</dc:title>
  <dc:creator>Aaron Jeffery Benterud</dc:creator>
  <cp:lastModifiedBy>Mlocke</cp:lastModifiedBy>
  <cp:revision>65</cp:revision>
  <dcterms:created xsi:type="dcterms:W3CDTF">2012-03-01T16:51:22Z</dcterms:created>
  <dcterms:modified xsi:type="dcterms:W3CDTF">2012-04-10T22:41:08Z</dcterms:modified>
</cp:coreProperties>
</file>